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5" r:id="rId6"/>
    <p:sldId id="261" r:id="rId7"/>
    <p:sldId id="262" r:id="rId8"/>
    <p:sldId id="267" r:id="rId9"/>
    <p:sldId id="268" r:id="rId10"/>
    <p:sldId id="269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B007E"/>
    <a:srgbClr val="CC3300"/>
    <a:srgbClr val="800000"/>
    <a:srgbClr val="660033"/>
    <a:srgbClr val="00FFFF"/>
    <a:srgbClr val="FF9C4B"/>
    <a:srgbClr val="FFAF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6ADEB-2FEC-46A4-BA3D-E4BA13433752}" type="doc">
      <dgm:prSet loTypeId="urn:microsoft.com/office/officeart/2005/8/layout/equation1" loCatId="relationship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0115B4-A2BE-4B1F-94DE-72040CA100F8}">
      <dgm:prSet phldrT="[Текст]" custT="1"/>
      <dgm:spPr/>
      <dgm:t>
        <a:bodyPr/>
        <a:lstStyle/>
        <a:p>
          <a:r>
            <a: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Тезисы научно исследовательских </a:t>
          </a:r>
        </a:p>
        <a:p>
          <a:r>
            <a: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проектных работ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2911E2-C00B-4CD5-9029-5F02869A2811}" type="parTrans" cxnId="{3746C921-662D-46C8-AAAE-262D52D621BE}">
      <dgm:prSet/>
      <dgm:spPr/>
      <dgm:t>
        <a:bodyPr/>
        <a:lstStyle/>
        <a:p>
          <a:endParaRPr lang="ru-RU"/>
        </a:p>
      </dgm:t>
    </dgm:pt>
    <dgm:pt modelId="{7B3A7829-AE5D-430A-A221-2D7022B8A3D7}" type="sibTrans" cxnId="{3746C921-662D-46C8-AAAE-262D52D621BE}">
      <dgm:prSet/>
      <dgm:spPr/>
      <dgm:t>
        <a:bodyPr/>
        <a:lstStyle/>
        <a:p>
          <a:endParaRPr lang="ru-RU"/>
        </a:p>
      </dgm:t>
    </dgm:pt>
    <dgm:pt modelId="{5FF30382-57B7-42C1-BD81-CE7F4B4C404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Видеоролик </a:t>
          </a:r>
        </a:p>
        <a:p>
          <a:r>
            <a: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«От идеи до готового изделия» о  своей  работе с демонстрацией  продукта  деятельности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66E959-FFF8-4156-A8FF-56DDE4310E95}" type="parTrans" cxnId="{EFF79C44-3B7C-4620-91CD-845167C0BDF4}">
      <dgm:prSet/>
      <dgm:spPr/>
      <dgm:t>
        <a:bodyPr/>
        <a:lstStyle/>
        <a:p>
          <a:endParaRPr lang="ru-RU"/>
        </a:p>
      </dgm:t>
    </dgm:pt>
    <dgm:pt modelId="{B3C79383-BAA1-41FF-A1FF-983E144A2599}" type="sibTrans" cxnId="{EFF79C44-3B7C-4620-91CD-845167C0BDF4}">
      <dgm:prSet/>
      <dgm:spPr/>
      <dgm:t>
        <a:bodyPr/>
        <a:lstStyle/>
        <a:p>
          <a:endParaRPr lang="ru-RU"/>
        </a:p>
      </dgm:t>
    </dgm:pt>
    <dgm:pt modelId="{94363F54-38DB-4326-9D47-83FC0A0BFCF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Победители заочного этапа участвуют в очном туре  фестиваля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A8DC7-CF6B-4971-97C6-A00CD30349A1}" type="sibTrans" cxnId="{6CC15A34-1C50-48D4-A4CF-994E9914FE39}">
      <dgm:prSet/>
      <dgm:spPr/>
      <dgm:t>
        <a:bodyPr/>
        <a:lstStyle/>
        <a:p>
          <a:endParaRPr lang="ru-RU"/>
        </a:p>
      </dgm:t>
    </dgm:pt>
    <dgm:pt modelId="{98E8EA0D-5E7C-47A3-80A4-9455D21BE836}" type="parTrans" cxnId="{6CC15A34-1C50-48D4-A4CF-994E9914FE39}">
      <dgm:prSet/>
      <dgm:spPr/>
      <dgm:t>
        <a:bodyPr/>
        <a:lstStyle/>
        <a:p>
          <a:endParaRPr lang="ru-RU"/>
        </a:p>
      </dgm:t>
    </dgm:pt>
    <dgm:pt modelId="{50B23DCC-5133-49E9-9890-5B87DC5557EC}" type="pres">
      <dgm:prSet presAssocID="{0A06ADEB-2FEC-46A4-BA3D-E4BA134337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B5FD27-BFB1-4DED-BF75-31CC483179D1}" type="pres">
      <dgm:prSet presAssocID="{060115B4-A2BE-4B1F-94DE-72040CA100F8}" presName="node" presStyleLbl="node1" presStyleIdx="0" presStyleCnt="3" custScaleX="314070" custScaleY="264160" custLinFactNeighborX="-5210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E2DBC-C3BD-4BF9-AF62-167C86039503}" type="pres">
      <dgm:prSet presAssocID="{7B3A7829-AE5D-430A-A221-2D7022B8A3D7}" presName="spacerL" presStyleCnt="0"/>
      <dgm:spPr/>
    </dgm:pt>
    <dgm:pt modelId="{31E79531-D2F5-4F5D-8AF6-0F1032FAE128}" type="pres">
      <dgm:prSet presAssocID="{7B3A7829-AE5D-430A-A221-2D7022B8A3D7}" presName="sibTrans" presStyleLbl="sibTrans2D1" presStyleIdx="0" presStyleCnt="2" custScaleX="129215" custScaleY="129215" custLinFactNeighborX="-75586" custLinFactNeighborY="-4472"/>
      <dgm:spPr/>
      <dgm:t>
        <a:bodyPr/>
        <a:lstStyle/>
        <a:p>
          <a:endParaRPr lang="ru-RU"/>
        </a:p>
      </dgm:t>
    </dgm:pt>
    <dgm:pt modelId="{64FFA647-DCE7-4E2E-9335-124422340352}" type="pres">
      <dgm:prSet presAssocID="{7B3A7829-AE5D-430A-A221-2D7022B8A3D7}" presName="spacerR" presStyleCnt="0"/>
      <dgm:spPr/>
    </dgm:pt>
    <dgm:pt modelId="{D87B32CC-BF74-49F2-A925-EEA11B34234E}" type="pres">
      <dgm:prSet presAssocID="{5FF30382-57B7-42C1-BD81-CE7F4B4C404C}" presName="node" presStyleLbl="node1" presStyleIdx="1" presStyleCnt="3" custScaleX="308910" custScaleY="242393" custLinFactNeighborX="-60236" custLinFactNeighborY="-8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F8393-DF75-4351-9FBB-F82116C42ADD}" type="pres">
      <dgm:prSet presAssocID="{B3C79383-BAA1-41FF-A1FF-983E144A2599}" presName="spacerL" presStyleCnt="0"/>
      <dgm:spPr/>
    </dgm:pt>
    <dgm:pt modelId="{1ED9D4AF-C81A-427B-903B-1B15D39815ED}" type="pres">
      <dgm:prSet presAssocID="{B3C79383-BAA1-41FF-A1FF-983E144A2599}" presName="sibTrans" presStyleLbl="sibTrans2D1" presStyleIdx="1" presStyleCnt="2" custScaleX="73910" custScaleY="92371"/>
      <dgm:spPr/>
      <dgm:t>
        <a:bodyPr/>
        <a:lstStyle/>
        <a:p>
          <a:endParaRPr lang="ru-RU"/>
        </a:p>
      </dgm:t>
    </dgm:pt>
    <dgm:pt modelId="{5B555D4A-7419-4226-B789-B43D67C463E4}" type="pres">
      <dgm:prSet presAssocID="{B3C79383-BAA1-41FF-A1FF-983E144A2599}" presName="spacerR" presStyleCnt="0"/>
      <dgm:spPr/>
    </dgm:pt>
    <dgm:pt modelId="{A15F8475-DA87-4404-B7F0-3B3FE793A5EA}" type="pres">
      <dgm:prSet presAssocID="{94363F54-38DB-4326-9D47-83FC0A0BFCF5}" presName="node" presStyleLbl="node1" presStyleIdx="2" presStyleCnt="3" custScaleX="276175" custScaleY="270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A1EFC0-AFEB-4B07-A721-16D4EB47B51B}" type="presOf" srcId="{5FF30382-57B7-42C1-BD81-CE7F4B4C404C}" destId="{D87B32CC-BF74-49F2-A925-EEA11B34234E}" srcOrd="0" destOrd="0" presId="urn:microsoft.com/office/officeart/2005/8/layout/equation1"/>
    <dgm:cxn modelId="{A01AB25A-2D5E-4BF8-808F-E587E7BA4580}" type="presOf" srcId="{060115B4-A2BE-4B1F-94DE-72040CA100F8}" destId="{98B5FD27-BFB1-4DED-BF75-31CC483179D1}" srcOrd="0" destOrd="0" presId="urn:microsoft.com/office/officeart/2005/8/layout/equation1"/>
    <dgm:cxn modelId="{6CC15A34-1C50-48D4-A4CF-994E9914FE39}" srcId="{0A06ADEB-2FEC-46A4-BA3D-E4BA13433752}" destId="{94363F54-38DB-4326-9D47-83FC0A0BFCF5}" srcOrd="2" destOrd="0" parTransId="{98E8EA0D-5E7C-47A3-80A4-9455D21BE836}" sibTransId="{BCCA8DC7-CF6B-4971-97C6-A00CD30349A1}"/>
    <dgm:cxn modelId="{EFF79C44-3B7C-4620-91CD-845167C0BDF4}" srcId="{0A06ADEB-2FEC-46A4-BA3D-E4BA13433752}" destId="{5FF30382-57B7-42C1-BD81-CE7F4B4C404C}" srcOrd="1" destOrd="0" parTransId="{B866E959-FFF8-4156-A8FF-56DDE4310E95}" sibTransId="{B3C79383-BAA1-41FF-A1FF-983E144A2599}"/>
    <dgm:cxn modelId="{6D0A6F78-CF39-4434-A222-DD44228B1DBF}" type="presOf" srcId="{7B3A7829-AE5D-430A-A221-2D7022B8A3D7}" destId="{31E79531-D2F5-4F5D-8AF6-0F1032FAE128}" srcOrd="0" destOrd="0" presId="urn:microsoft.com/office/officeart/2005/8/layout/equation1"/>
    <dgm:cxn modelId="{3746C921-662D-46C8-AAAE-262D52D621BE}" srcId="{0A06ADEB-2FEC-46A4-BA3D-E4BA13433752}" destId="{060115B4-A2BE-4B1F-94DE-72040CA100F8}" srcOrd="0" destOrd="0" parTransId="{152911E2-C00B-4CD5-9029-5F02869A2811}" sibTransId="{7B3A7829-AE5D-430A-A221-2D7022B8A3D7}"/>
    <dgm:cxn modelId="{52A01DA0-6223-4D45-B269-02DC86EB90E1}" type="presOf" srcId="{94363F54-38DB-4326-9D47-83FC0A0BFCF5}" destId="{A15F8475-DA87-4404-B7F0-3B3FE793A5EA}" srcOrd="0" destOrd="0" presId="urn:microsoft.com/office/officeart/2005/8/layout/equation1"/>
    <dgm:cxn modelId="{10C6B5FA-1279-4A06-815B-38D8482FD9B0}" type="presOf" srcId="{B3C79383-BAA1-41FF-A1FF-983E144A2599}" destId="{1ED9D4AF-C81A-427B-903B-1B15D39815ED}" srcOrd="0" destOrd="0" presId="urn:microsoft.com/office/officeart/2005/8/layout/equation1"/>
    <dgm:cxn modelId="{15DB8B65-DCC1-43FA-A009-E3A08C8AF1B4}" type="presOf" srcId="{0A06ADEB-2FEC-46A4-BA3D-E4BA13433752}" destId="{50B23DCC-5133-49E9-9890-5B87DC5557EC}" srcOrd="0" destOrd="0" presId="urn:microsoft.com/office/officeart/2005/8/layout/equation1"/>
    <dgm:cxn modelId="{30906C0E-3510-4FE2-964D-F67FB7628A64}" type="presParOf" srcId="{50B23DCC-5133-49E9-9890-5B87DC5557EC}" destId="{98B5FD27-BFB1-4DED-BF75-31CC483179D1}" srcOrd="0" destOrd="0" presId="urn:microsoft.com/office/officeart/2005/8/layout/equation1"/>
    <dgm:cxn modelId="{CE307081-99F3-4519-9F0B-093FDA32B76A}" type="presParOf" srcId="{50B23DCC-5133-49E9-9890-5B87DC5557EC}" destId="{FDAE2DBC-C3BD-4BF9-AF62-167C86039503}" srcOrd="1" destOrd="0" presId="urn:microsoft.com/office/officeart/2005/8/layout/equation1"/>
    <dgm:cxn modelId="{AB517EB2-16B7-4637-B6B4-972D9F26A189}" type="presParOf" srcId="{50B23DCC-5133-49E9-9890-5B87DC5557EC}" destId="{31E79531-D2F5-4F5D-8AF6-0F1032FAE128}" srcOrd="2" destOrd="0" presId="urn:microsoft.com/office/officeart/2005/8/layout/equation1"/>
    <dgm:cxn modelId="{2451A745-46DD-4388-A4FB-2F8B062BDD81}" type="presParOf" srcId="{50B23DCC-5133-49E9-9890-5B87DC5557EC}" destId="{64FFA647-DCE7-4E2E-9335-124422340352}" srcOrd="3" destOrd="0" presId="urn:microsoft.com/office/officeart/2005/8/layout/equation1"/>
    <dgm:cxn modelId="{C63413AD-9CE9-4DF0-A921-E5D710962FCE}" type="presParOf" srcId="{50B23DCC-5133-49E9-9890-5B87DC5557EC}" destId="{D87B32CC-BF74-49F2-A925-EEA11B34234E}" srcOrd="4" destOrd="0" presId="urn:microsoft.com/office/officeart/2005/8/layout/equation1"/>
    <dgm:cxn modelId="{BD6F339D-858D-4161-89C6-2FF227D249E6}" type="presParOf" srcId="{50B23DCC-5133-49E9-9890-5B87DC5557EC}" destId="{0C4F8393-DF75-4351-9FBB-F82116C42ADD}" srcOrd="5" destOrd="0" presId="urn:microsoft.com/office/officeart/2005/8/layout/equation1"/>
    <dgm:cxn modelId="{6BBBFB90-D944-419C-98AE-AFC9821C1A1B}" type="presParOf" srcId="{50B23DCC-5133-49E9-9890-5B87DC5557EC}" destId="{1ED9D4AF-C81A-427B-903B-1B15D39815ED}" srcOrd="6" destOrd="0" presId="urn:microsoft.com/office/officeart/2005/8/layout/equation1"/>
    <dgm:cxn modelId="{E3D72B49-D6BC-4563-98DC-A685016A686C}" type="presParOf" srcId="{50B23DCC-5133-49E9-9890-5B87DC5557EC}" destId="{5B555D4A-7419-4226-B789-B43D67C463E4}" srcOrd="7" destOrd="0" presId="urn:microsoft.com/office/officeart/2005/8/layout/equation1"/>
    <dgm:cxn modelId="{0DD38B03-EF53-483B-BE3E-1E85488B42F7}" type="presParOf" srcId="{50B23DCC-5133-49E9-9890-5B87DC5557EC}" destId="{A15F8475-DA87-4404-B7F0-3B3FE793A5E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B9BB66-29F0-4BFA-8667-03A06A5211C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9E5F1D-F6B1-4C72-A100-A167B6CBD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78083A-98D0-4748-B075-6996BC60DE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42D9E28-5394-4F39-8A69-9F953EB9C32B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7CB0D2-F775-42E6-9BAB-F161FCA8E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80BB-ABDF-4317-99A2-395F80D4A99A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0A31-ACF5-4C6E-940A-376F5BD3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2DFF3-0625-4750-ADE9-A40E3A1D15D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CE17-4C2A-4F92-9F09-9704D4660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DF0C-FDE0-42C0-B0FD-4A5E832401CD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9F8E-643C-43F3-A48E-E6DDE4629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936E0-4EE0-4B34-A64B-8ACFC3328B2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80FCD2-E867-4C8B-9103-AB57288A9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6702EC-F853-48BF-B988-73FE568AF79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2C21FD-8FD6-430F-B366-2BD630177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CFC6A-51F3-43ED-9132-184DD73CC0D3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4659D-934F-4BC0-A4C7-A5DCA90E5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BC5C21-762E-4B6D-8BAB-CE25A7DC6875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69A4C8-A14E-442B-8FED-3837E499B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1391-C914-48D3-B29A-4AA8702E8D0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919B-6B76-4FC6-9702-299D66A0A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668E28-B004-4514-9E4A-84D1989907EE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084F4C-4779-4BCA-929D-F93E92AF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F6B264-5CBB-465A-AC61-3628E6A615CC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A86E6E3-DEBA-4532-8DAE-E76E9027F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0316108-ED2F-473F-BAAB-B0F19EBEF5C9}" type="datetimeFigureOut">
              <a:rPr lang="ru-RU"/>
              <a:pPr>
                <a:defRPr/>
              </a:pPr>
              <a:t>09.11.2015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A4036C-8448-4C7D-A96F-982D8D60B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0" r:id="rId7"/>
    <p:sldLayoutId id="2147483737" r:id="rId8"/>
    <p:sldLayoutId id="2147483738" r:id="rId9"/>
    <p:sldLayoutId id="2147483729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dtdmsn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421" y="85679"/>
            <a:ext cx="9149071" cy="126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r>
              <a:rPr lang="ru-RU" alt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</a:t>
            </a:r>
            <a:r>
              <a:rPr lang="en-US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творчества детей и молодёжи  </a:t>
            </a:r>
            <a:r>
              <a:rPr lang="ru-RU" alt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В.М. Комарова»</a:t>
            </a:r>
            <a:br>
              <a:rPr lang="ru-RU" alt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113"/>
            <a:ext cx="9144000" cy="1368425"/>
          </a:xfrm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Образовательное событие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«Научно-технический фестиваль  молодых прогрессоров»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городов –участников проекта «Школа Росатома»</a:t>
            </a:r>
          </a:p>
          <a:p>
            <a:pPr marR="0" eaLnBrk="1" hangingPunct="1"/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408238" y="61102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Снежинск</a:t>
            </a:r>
            <a: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6021388"/>
            <a:ext cx="14176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D:\Работа Ромы\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732463"/>
            <a:ext cx="19288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508778-3c4c30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141663"/>
            <a:ext cx="302418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238125" y="107950"/>
            <a:ext cx="6372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Внеконкурсные мероприятия фестиваля</a:t>
            </a:r>
            <a:b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836613"/>
            <a:ext cx="6192838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altLang="ru-RU" sz="2000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1B007E"/>
                </a:solidFill>
                <a:latin typeface="Times New Roman" pitchFamily="18" charset="0"/>
              </a:rPr>
              <a:t>Интерактивная выставка  «Физика вне школы»</a:t>
            </a:r>
          </a:p>
          <a:p>
            <a:endParaRPr lang="ru-RU" sz="1200" b="1">
              <a:solidFill>
                <a:srgbClr val="1B007E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>
                <a:solidFill>
                  <a:srgbClr val="1B007E"/>
                </a:solidFill>
                <a:latin typeface="Times New Roman" pitchFamily="18" charset="0"/>
              </a:rPr>
              <a:t> Посещение музея имени академика Б.В. Литвинова </a:t>
            </a:r>
          </a:p>
          <a:p>
            <a:endParaRPr lang="ru-RU" sz="1200" b="1">
              <a:solidFill>
                <a:srgbClr val="1B007E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>
                <a:solidFill>
                  <a:srgbClr val="1B007E"/>
                </a:solidFill>
                <a:latin typeface="Times New Roman" pitchFamily="18" charset="0"/>
              </a:rPr>
              <a:t> Тематические мастер-классы для педагогов     и   «молодых прогрессоров»</a:t>
            </a:r>
          </a:p>
          <a:p>
            <a:endParaRPr lang="ru-RU" sz="1200" b="1">
              <a:solidFill>
                <a:srgbClr val="1B007E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>
                <a:solidFill>
                  <a:srgbClr val="1B007E"/>
                </a:solidFill>
                <a:latin typeface="Times New Roman" pitchFamily="18" charset="0"/>
              </a:rPr>
              <a:t> Показательные выступления авиамоделистов с предоставлением возможности </a:t>
            </a:r>
            <a:r>
              <a:rPr lang="ru-RU" altLang="ru-RU" b="1">
                <a:solidFill>
                  <a:srgbClr val="1B007E"/>
                </a:solidFill>
                <a:latin typeface="Times New Roman" pitchFamily="18" charset="0"/>
              </a:rPr>
              <a:t>запуска моделей самолетов «прогрессорам»</a:t>
            </a:r>
          </a:p>
          <a:p>
            <a:endParaRPr lang="ru-RU" altLang="ru-RU" b="1">
              <a:solidFill>
                <a:srgbClr val="1B007E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 b="1">
                <a:solidFill>
                  <a:srgbClr val="1B007E"/>
                </a:solidFill>
                <a:latin typeface="Times New Roman" pitchFamily="18" charset="0"/>
              </a:rPr>
              <a:t> Музыкальный спектакль</a:t>
            </a:r>
            <a:endParaRPr lang="ru-RU" altLang="ru-RU" sz="1200" b="1">
              <a:solidFill>
                <a:srgbClr val="1B007E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endParaRPr lang="ru-RU" altLang="ru-RU">
              <a:latin typeface="Times New Roman" pitchFamily="18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r="3011"/>
          <a:stretch>
            <a:fillRect/>
          </a:stretch>
        </p:blipFill>
        <p:spPr bwMode="auto">
          <a:xfrm>
            <a:off x="6865938" y="1989138"/>
            <a:ext cx="20637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 r="7439"/>
          <a:stretch>
            <a:fillRect/>
          </a:stretch>
        </p:blipFill>
        <p:spPr bwMode="auto">
          <a:xfrm>
            <a:off x="6924675" y="155575"/>
            <a:ext cx="19685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4"/>
          <a:srcRect l="18475"/>
          <a:stretch>
            <a:fillRect/>
          </a:stretch>
        </p:blipFill>
        <p:spPr bwMode="auto">
          <a:xfrm>
            <a:off x="177800" y="5170488"/>
            <a:ext cx="17589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3238" y="5132388"/>
            <a:ext cx="2112962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4063" y="5132388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Объект 5"/>
          <p:cNvPicPr>
            <a:picLocks noChangeAspect="1"/>
          </p:cNvPicPr>
          <p:nvPr/>
        </p:nvPicPr>
        <p:blipFill>
          <a:blip r:embed="rId7"/>
          <a:srcRect l="4134"/>
          <a:stretch>
            <a:fillRect/>
          </a:stretch>
        </p:blipFill>
        <p:spPr bwMode="auto">
          <a:xfrm>
            <a:off x="6878638" y="3546475"/>
            <a:ext cx="20875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2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35200" y="5140325"/>
            <a:ext cx="20304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1403350" y="188913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CC3300"/>
                </a:solidFill>
              </a:rPr>
              <a:t>ДО ВСТРЕЧИ НА ФЕСТИВАЛЕ В СНЕЖИНСКЕ !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2843213" y="4581525"/>
            <a:ext cx="43211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Контактная информация:</a:t>
            </a:r>
          </a:p>
          <a:p>
            <a:pPr>
              <a:defRPr/>
            </a:pPr>
            <a:r>
              <a:rPr lang="ru-RU" sz="16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ЗАТО город Снежинск Челябинской области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Дворца творчества:   </a:t>
            </a:r>
            <a:r>
              <a:rPr lang="en-US" altLang="ru-RU" sz="1600" b="1" dirty="0">
                <a:solidFill>
                  <a:srgbClr val="660033"/>
                </a:solidFill>
                <a:latin typeface="Times New Roman" pitchFamily="18" charset="0"/>
                <a:hlinkClick r:id="rId2"/>
              </a:rPr>
              <a:t>www</a:t>
            </a:r>
            <a:r>
              <a:rPr lang="ru-RU" altLang="ru-RU" sz="1600" b="1" dirty="0">
                <a:solidFill>
                  <a:srgbClr val="660033"/>
                </a:solidFill>
                <a:latin typeface="Times New Roman" pitchFamily="18" charset="0"/>
                <a:hlinkClick r:id="rId2"/>
              </a:rPr>
              <a:t>.</a:t>
            </a:r>
            <a:r>
              <a:rPr lang="ru-RU" altLang="ru-RU" sz="1600" b="1" dirty="0" err="1">
                <a:solidFill>
                  <a:srgbClr val="660033"/>
                </a:solidFill>
                <a:latin typeface="Times New Roman" pitchFamily="18" charset="0"/>
                <a:hlinkClick r:id="rId2"/>
              </a:rPr>
              <a:t>dtdmsnz.ru</a:t>
            </a:r>
            <a:endParaRPr lang="ru-RU" altLang="ru-RU" sz="1600" b="1" dirty="0">
              <a:solidFill>
                <a:srgbClr val="660033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электронный адрес:</a:t>
            </a:r>
            <a:r>
              <a:rPr lang="en-US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dtdm</a:t>
            </a: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altLang="ru-RU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snz</a:t>
            </a: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1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 8 (35146) 92013</a:t>
            </a:r>
          </a:p>
          <a:p>
            <a:pPr algn="just"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 директора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(35146) 92838 </a:t>
            </a:r>
            <a:endParaRPr lang="en-US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10" descr="9365462%5B1%5D"/>
          <p:cNvPicPr>
            <a:picLocks noChangeAspect="1" noChangeArrowheads="1"/>
          </p:cNvPicPr>
          <p:nvPr/>
        </p:nvPicPr>
        <p:blipFill>
          <a:blip r:embed="rId3">
            <a:lum bright="30000" contrast="24000"/>
          </a:blip>
          <a:srcRect/>
          <a:stretch>
            <a:fillRect/>
          </a:stretch>
        </p:blipFill>
        <p:spPr bwMode="auto">
          <a:xfrm>
            <a:off x="6588125" y="765175"/>
            <a:ext cx="21955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 r="755" b="15437"/>
          <a:stretch>
            <a:fillRect/>
          </a:stretch>
        </p:blipFill>
        <p:spPr bwMode="auto">
          <a:xfrm>
            <a:off x="323528" y="836712"/>
            <a:ext cx="5832648" cy="3314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250825" y="404813"/>
            <a:ext cx="84978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/>
            <a:r>
              <a:rPr lang="ru-RU" altLang="ru-RU" sz="24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533400" indent="-533400"/>
            <a:endParaRPr lang="ru-RU" altLang="ru-RU" sz="1100" b="1" u="sng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FontTx/>
              <a:buAutoNum type="arabicPeriod"/>
            </a:pPr>
            <a:r>
              <a:rPr lang="ru-RU" altLang="ru-RU" sz="2000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Выявление  и поддержка талантливых детей, проявляющих интерес к научно-техническому  творчеству, робототехнике, информатике и ИКТ, обеспечение повышения интереса к инженерно-техническим специальностям для высокотехнологичных  сфер экономики.</a:t>
            </a:r>
          </a:p>
          <a:p>
            <a:pPr marL="533400" indent="-533400" algn="just">
              <a:buFontTx/>
              <a:buAutoNum type="arabicPeriod"/>
            </a:pPr>
            <a:endParaRPr lang="ru-RU" altLang="ru-RU" sz="2000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algn="just">
              <a:buFont typeface="Arial" charset="0"/>
              <a:buAutoNum type="arabicPeriod" startAt="2"/>
            </a:pPr>
            <a:r>
              <a:rPr lang="ru-RU" altLang="ru-RU" sz="2000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научно-исследовательской, проектной, рационализаторской, изобретательской и познавательной деятельности обучающихся, вовлечение в сферу инженерного и технического творчества.</a:t>
            </a:r>
          </a:p>
          <a:p>
            <a:pPr marL="533400" indent="-533400" algn="just">
              <a:buFont typeface="Arial" charset="0"/>
              <a:buAutoNum type="arabicPeriod" startAt="2"/>
            </a:pPr>
            <a:endParaRPr lang="ru-RU" altLang="ru-RU" sz="2000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Работа Ромы\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092825"/>
            <a:ext cx="14763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15888"/>
            <a:ext cx="7461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http://skachatkartinki.ru/img/picture/Sep/16/212f5c2b05a0f67a25c8cf08c40294bf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716338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44488" y="55563"/>
            <a:ext cx="849788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300" b="1" u="sng">
              <a:solidFill>
                <a:srgbClr val="A3171E"/>
              </a:solidFill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altLang="ru-RU" sz="2400" b="1" u="sng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2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altLang="ru-RU" sz="10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привлечение обучающихся образовательных учреждений</a:t>
            </a:r>
            <a:r>
              <a:rPr lang="en-US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организаций) к исследовательской, проектной и творческой деятельности в сфере технических и точных наук;</a:t>
            </a:r>
          </a:p>
          <a:p>
            <a:pPr algn="just">
              <a:buFontTx/>
              <a:buChar char="•"/>
            </a:pPr>
            <a:endParaRPr lang="en-US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повышение престижа занятий научно - техническим творчеством и пропаганда достижений в  данной области;</a:t>
            </a:r>
          </a:p>
          <a:p>
            <a:pPr algn="just"/>
            <a:endParaRPr lang="en-US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организация  серии образовательных событий с привлечением экспертного сообщества для развития  у обучающихся информационной, коммуникационной, учебно-познавательной компетенций;</a:t>
            </a:r>
          </a:p>
          <a:p>
            <a:pPr algn="just"/>
            <a:endParaRPr lang="ru-RU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развитие творческой инициативы, повышение познавательного интереса к  научно-техническому творчеству, содействие в профессиональном  самоопределении;</a:t>
            </a:r>
            <a:endParaRPr lang="en-US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укрепление творческих связей городов - участников проекта «Школа Росатома» в организации научно-исследовательской и проектной работы  со школьниками.</a:t>
            </a:r>
            <a:endParaRPr 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000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373688"/>
            <a:ext cx="15081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D:\Работа Ромы\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9175"/>
            <a:ext cx="169227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8964613" cy="3313113"/>
          </a:xfrm>
        </p:spPr>
        <p:txBody>
          <a:bodyPr/>
          <a:lstStyle/>
          <a:p>
            <a:pPr marL="350838" indent="4763" algn="just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обучающиеся образовательных учреждений городов участников проекта «Школа </a:t>
            </a:r>
            <a:r>
              <a:rPr lang="ru-RU" sz="1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Росатома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50838" indent="4763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Фестиваль состоит из заочного  и очного этапов.</a:t>
            </a:r>
          </a:p>
          <a:p>
            <a:pPr marL="350838" indent="4763" algn="ctr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altLang="ru-RU" sz="1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Заочный этап</a:t>
            </a:r>
          </a:p>
          <a:p>
            <a:pPr marL="350838" indent="4763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alt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1.Дистанционный конкурс научно-исследовательских работ и проектов по направлениям: естественные науки: математика, физика, химия; техника и инженерное дело, вычислительная техника и программное обеспечение</a:t>
            </a:r>
          </a:p>
          <a:p>
            <a:pPr marL="177800" indent="95250" algn="just">
              <a:lnSpc>
                <a:spcPct val="105000"/>
              </a:lnSpc>
              <a:buFont typeface="Wingdings 3" pitchFamily="18" charset="2"/>
              <a:buNone/>
              <a:defRPr/>
            </a:pPr>
            <a:endParaRPr lang="ru-RU" altLang="ru-RU" sz="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82550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alt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2.Дистанционное обучение и подготовка к очному этапу (мастер-классы по         техническому творчеству и робототехнике) </a:t>
            </a:r>
          </a:p>
          <a:p>
            <a:pPr marL="350838" indent="4763" algn="ctr">
              <a:lnSpc>
                <a:spcPct val="105000"/>
              </a:lnSpc>
              <a:buFont typeface="Wingdings 3" pitchFamily="18" charset="2"/>
              <a:buNone/>
              <a:defRPr/>
            </a:pP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данном этапе участники до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10.12.2015</a:t>
            </a:r>
            <a:r>
              <a:rPr lang="ru-RU" altLang="ru-RU" sz="1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отправляют:</a:t>
            </a:r>
          </a:p>
          <a:p>
            <a:pPr marL="623888" indent="-514350">
              <a:lnSpc>
                <a:spcPct val="80000"/>
              </a:lnSpc>
              <a:defRPr/>
            </a:pPr>
            <a:endParaRPr lang="ru-RU" altLang="ru-RU" sz="16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623888" indent="-514350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2000" dirty="0" smtClean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771775" y="115888"/>
            <a:ext cx="3384550" cy="4333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200" u="sng" dirty="0" smtClean="0">
                <a:solidFill>
                  <a:srgbClr val="CC3300"/>
                </a:solidFill>
                <a:effectLst/>
                <a:latin typeface="Times New Roman" pitchFamily="18" charset="0"/>
              </a:rPr>
              <a:t>Условия и участники</a:t>
            </a:r>
            <a:endParaRPr lang="ru-RU" sz="2200" u="sng" dirty="0" smtClean="0">
              <a:solidFill>
                <a:srgbClr val="CC33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3789040"/>
          <a:ext cx="9144000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11874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716338"/>
            <a:ext cx="144145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835150" y="0"/>
            <a:ext cx="5470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Очный этап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 l="5547" t="4382"/>
          <a:stretch>
            <a:fillRect/>
          </a:stretch>
        </p:blipFill>
        <p:spPr bwMode="auto">
          <a:xfrm>
            <a:off x="7596188" y="4797425"/>
            <a:ext cx="14398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D:\Работа Ромы\1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32513"/>
            <a:ext cx="161925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18"/>
          <p:cNvSpPr>
            <a:spLocks noChangeArrowheads="1"/>
          </p:cNvSpPr>
          <p:nvPr/>
        </p:nvSpPr>
        <p:spPr bwMode="auto">
          <a:xfrm>
            <a:off x="1763713" y="3716338"/>
            <a:ext cx="5761037" cy="2520950"/>
          </a:xfrm>
          <a:prstGeom prst="foldedCorner">
            <a:avLst>
              <a:gd name="adj" fmla="val 12500"/>
            </a:avLst>
          </a:prstGeom>
          <a:noFill/>
          <a:ln w="34925">
            <a:solidFill>
              <a:srgbClr val="99336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just"/>
            <a:endParaRPr lang="ru-RU" altLang="ru-RU" sz="900">
              <a:solidFill>
                <a:srgbClr val="000099"/>
              </a:solidFill>
            </a:endParaRP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1. Интерактивная выставка  «Физика вне школы»</a:t>
            </a: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2. Посещение музея имени академика Б.В. Литвинова </a:t>
            </a: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3. Тематические мастер-классы для педагогов  и   </a:t>
            </a: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«молодых прогрессоров»</a:t>
            </a: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4. Показательные выступления авиамоделистов</a:t>
            </a: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с предоставлением возможности </a:t>
            </a:r>
            <a:r>
              <a:rPr lang="ru-RU" altLang="ru-RU" sz="1600" b="1">
                <a:solidFill>
                  <a:srgbClr val="1B007E"/>
                </a:solidFill>
                <a:latin typeface="Times New Roman" pitchFamily="18" charset="0"/>
              </a:rPr>
              <a:t>запуска моделей самолетов </a:t>
            </a:r>
          </a:p>
          <a:p>
            <a:pPr marL="342900" indent="-342900" algn="just"/>
            <a:r>
              <a:rPr lang="ru-RU" altLang="ru-RU" sz="1600" b="1">
                <a:solidFill>
                  <a:srgbClr val="1B007E"/>
                </a:solidFill>
                <a:latin typeface="Times New Roman" pitchFamily="18" charset="0"/>
              </a:rPr>
              <a:t>«прогрессорам»</a:t>
            </a:r>
            <a:endParaRPr lang="ru-RU" altLang="ru-RU" sz="1600">
              <a:solidFill>
                <a:srgbClr val="1B007E"/>
              </a:solidFill>
              <a:latin typeface="Times New Roman" pitchFamily="18" charset="0"/>
            </a:endParaRPr>
          </a:p>
          <a:p>
            <a:pPr marL="342900" indent="-342900" algn="just"/>
            <a:r>
              <a:rPr lang="ru-RU" sz="1600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5. Музыкальный спектакль</a:t>
            </a:r>
          </a:p>
          <a:p>
            <a:pPr marL="342900" indent="-342900" algn="just"/>
            <a:endParaRPr lang="ru-RU" altLang="ru-RU" sz="1600" b="1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AutoShape 20"/>
          <p:cNvSpPr>
            <a:spLocks noChangeArrowheads="1"/>
          </p:cNvSpPr>
          <p:nvPr/>
        </p:nvSpPr>
        <p:spPr bwMode="auto">
          <a:xfrm rot="10800000">
            <a:off x="5867400" y="404813"/>
            <a:ext cx="3276600" cy="576262"/>
          </a:xfrm>
          <a:prstGeom prst="homePlate">
            <a:avLst>
              <a:gd name="adj" fmla="val 35853"/>
            </a:avLst>
          </a:prstGeom>
          <a:solidFill>
            <a:srgbClr val="003399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Участников ждет: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8440" name="AutoShape 22"/>
          <p:cNvSpPr>
            <a:spLocks noChangeArrowheads="1"/>
          </p:cNvSpPr>
          <p:nvPr/>
        </p:nvSpPr>
        <p:spPr bwMode="auto">
          <a:xfrm>
            <a:off x="1042988" y="1196975"/>
            <a:ext cx="7200900" cy="5032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>
              <a:buFontTx/>
              <a:buAutoNum type="arabicPeriod"/>
            </a:pPr>
            <a:endParaRPr lang="ru-RU" altLang="ru-RU" sz="160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altLang="ru-RU" sz="1600" b="1">
                <a:solidFill>
                  <a:srgbClr val="1B007E"/>
                </a:solidFill>
                <a:latin typeface="Times New Roman" pitchFamily="18" charset="0"/>
              </a:rPr>
              <a:t>Защита научно-исследовательской, проектной работы перед экспертной </a:t>
            </a:r>
          </a:p>
          <a:p>
            <a:pPr marL="342900" indent="-342900"/>
            <a:r>
              <a:rPr lang="ru-RU" altLang="ru-RU" sz="1600" b="1">
                <a:solidFill>
                  <a:srgbClr val="1B007E"/>
                </a:solidFill>
                <a:latin typeface="Times New Roman" pitchFamily="18" charset="0"/>
              </a:rPr>
              <a:t>       комиссией  (Научная и инженерная выставка молодых исследователей)</a:t>
            </a:r>
          </a:p>
          <a:p>
            <a:pPr marL="342900" indent="-342900"/>
            <a:endParaRPr lang="ru-RU" sz="16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441" name="AutoShape 23"/>
          <p:cNvSpPr>
            <a:spLocks noChangeArrowheads="1"/>
          </p:cNvSpPr>
          <p:nvPr/>
        </p:nvSpPr>
        <p:spPr bwMode="auto">
          <a:xfrm>
            <a:off x="1042988" y="1844675"/>
            <a:ext cx="7200900" cy="576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altLang="ru-RU" sz="1600" b="1">
                <a:solidFill>
                  <a:srgbClr val="39639D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интеллектуальной игре «Сады Ньютона» </a:t>
            </a:r>
            <a:endParaRPr lang="ru-RU" sz="1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2" name="AutoShape 24"/>
          <p:cNvSpPr>
            <a:spLocks noChangeArrowheads="1"/>
          </p:cNvSpPr>
          <p:nvPr/>
        </p:nvSpPr>
        <p:spPr bwMode="auto">
          <a:xfrm>
            <a:off x="1116013" y="2636838"/>
            <a:ext cx="7127875" cy="5762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 altLang="ru-RU" sz="1600" b="1">
              <a:solidFill>
                <a:srgbClr val="39639D"/>
              </a:solidFill>
            </a:endParaRPr>
          </a:p>
          <a:p>
            <a:r>
              <a:rPr lang="ru-RU" altLang="ru-RU" sz="1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Участие в образовательном квесте «Техноград»</a:t>
            </a:r>
          </a:p>
          <a:p>
            <a:endParaRPr lang="ru-RU" sz="16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18443" name="Rectangle 25"/>
          <p:cNvSpPr>
            <a:spLocks noChangeArrowheads="1"/>
          </p:cNvSpPr>
          <p:nvPr/>
        </p:nvSpPr>
        <p:spPr bwMode="auto">
          <a:xfrm>
            <a:off x="2987675" y="549275"/>
            <a:ext cx="2897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  <a:latin typeface="Times New Roman" pitchFamily="18" charset="0"/>
              </a:rPr>
              <a:t>І. Конкурсная программа</a:t>
            </a:r>
            <a:r>
              <a:rPr lang="ru-RU" altLang="ru-RU" b="1">
                <a:latin typeface="Times New Roman" pitchFamily="18" charset="0"/>
              </a:rPr>
              <a:t> </a:t>
            </a:r>
          </a:p>
        </p:txBody>
      </p:sp>
      <p:pic>
        <p:nvPicPr>
          <p:cNvPr id="18444" name="Picture 33" descr="13770095-3d-%2525D0%2525B3%2525D0%2525B0%2525D0%2525BB%2525D0%2525BE%2525D1%252587%2525D0%2525BA%2525D0%2525B0-%2525D1%252581%2525D0%2525B8%2525D0%2525BC%2525D0%2525B2%2525D0%2525BE%2525D0%2525B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196975"/>
            <a:ext cx="7032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4" descr="13770095-3d-%2525D0%2525B3%2525D0%2525B0%2525D0%2525BB%2525D0%2525BE%2525D1%252587%2525D0%2525BA%2525D0%2525B0-%2525D1%252581%2525D0%2525B8%2525D0%2525BC%2525D0%2525B2%2525D0%2525BE%2525D0%2525B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989138"/>
            <a:ext cx="7032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5" descr="13770095-3d-%2525D0%2525B3%2525D0%2525B0%2525D0%2525BB%2525D0%2525BE%2525D1%252587%2525D0%2525BA%2525D0%2525B0-%2525D1%252581%2525D0%2525B8%2525D0%2525BC%2525D0%2525B2%2525D0%2525BE%2525D0%2525B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2636838"/>
            <a:ext cx="7032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36"/>
          <p:cNvSpPr>
            <a:spLocks noChangeArrowheads="1"/>
          </p:cNvSpPr>
          <p:nvPr/>
        </p:nvSpPr>
        <p:spPr bwMode="auto">
          <a:xfrm>
            <a:off x="2771775" y="3284538"/>
            <a:ext cx="33623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ІІ.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Внеконкурсная программа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48" name="Picture 10" descr="IMG_17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4851400"/>
            <a:ext cx="12461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67500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b="1" u="sng">
              <a:solidFill>
                <a:srgbClr val="990000"/>
              </a:solidFill>
              <a:latin typeface="Georgia" pitchFamily="18" charset="0"/>
            </a:endParaRPr>
          </a:p>
          <a:p>
            <a:r>
              <a:rPr lang="ru-RU" altLang="ru-RU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Естественные науки </a:t>
            </a:r>
          </a:p>
          <a:p>
            <a:pPr>
              <a:buFontTx/>
              <a:buChar char="-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математика, </a:t>
            </a:r>
          </a:p>
          <a:p>
            <a:pPr>
              <a:buFontTx/>
              <a:buChar char="-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buFontTx/>
              <a:buChar char="-"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endParaRPr lang="ru-RU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Инженерные науки </a:t>
            </a:r>
          </a:p>
          <a:p>
            <a:r>
              <a:rPr lang="ru-RU" altLang="ru-RU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ехника и инженерное дело</a:t>
            </a:r>
            <a:endParaRPr lang="ru-RU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вычислительная техника и программное обеспечение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0794" t="7903" r="5623" b="9598"/>
          <a:stretch>
            <a:fillRect/>
          </a:stretch>
        </p:blipFill>
        <p:spPr bwMode="auto">
          <a:xfrm>
            <a:off x="6372225" y="188913"/>
            <a:ext cx="2322513" cy="1544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l="7867" r="5615" b="9065"/>
          <a:stretch>
            <a:fillRect/>
          </a:stretch>
        </p:blipFill>
        <p:spPr bwMode="auto">
          <a:xfrm>
            <a:off x="6443663" y="1989138"/>
            <a:ext cx="230346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/>
          <a:srcRect l="8144" t="2985" r="13576"/>
          <a:stretch>
            <a:fillRect/>
          </a:stretch>
        </p:blipFill>
        <p:spPr bwMode="auto">
          <a:xfrm>
            <a:off x="3205163" y="3846513"/>
            <a:ext cx="2312987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/>
          <a:srcRect l="5435" t="9863" r="5547" b="2147"/>
          <a:stretch>
            <a:fillRect/>
          </a:stretch>
        </p:blipFill>
        <p:spPr bwMode="auto">
          <a:xfrm>
            <a:off x="5813425" y="3821113"/>
            <a:ext cx="3006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/>
          <a:srcRect l="4938" r="5544"/>
          <a:stretch>
            <a:fillRect/>
          </a:stretch>
        </p:blipFill>
        <p:spPr bwMode="auto">
          <a:xfrm>
            <a:off x="179388" y="3860800"/>
            <a:ext cx="2560637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2"/>
          <p:cNvSpPr>
            <a:spLocks noChangeArrowheads="1"/>
          </p:cNvSpPr>
          <p:nvPr/>
        </p:nvSpPr>
        <p:spPr bwMode="auto">
          <a:xfrm>
            <a:off x="0" y="188913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и инженерная выставка </a:t>
            </a:r>
          </a:p>
          <a:p>
            <a:pPr algn="ctr"/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молодых исследователей</a:t>
            </a:r>
            <a:endParaRPr lang="ru-RU" altLang="ru-RU" sz="2200" b="1" u="sng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2" descr="D:\Работа Ромы\12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018213"/>
            <a:ext cx="20510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1" descr="ge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2138" y="1412875"/>
            <a:ext cx="252571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52400" y="258763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solidFill>
                <a:srgbClr val="990000"/>
              </a:solidFill>
              <a:latin typeface="Georgia" pitchFamily="18" charset="0"/>
            </a:endParaRP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Участнику предоставляется стол, стенд, технические средства</a:t>
            </a:r>
            <a:r>
              <a:rPr lang="ru-RU" altLang="ru-RU" b="1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17475" y="893763"/>
            <a:ext cx="57499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Обязательными элементами демонстрации являются</a:t>
            </a:r>
            <a:r>
              <a:rPr lang="ru-RU" altLang="ru-RU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• научная статья 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• 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аннотация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• 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план исследований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• для работ, содержащих программный продукт – компьютер с демонстрационной программой. </a:t>
            </a:r>
          </a:p>
          <a:p>
            <a:endParaRPr lang="ru-RU" altLang="ru-RU" i="1">
              <a:solidFill>
                <a:srgbClr val="1B007E"/>
              </a:solidFill>
              <a:latin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7336" t="9970" r="1981" b="7591"/>
          <a:stretch>
            <a:fillRect/>
          </a:stretch>
        </p:blipFill>
        <p:spPr bwMode="auto">
          <a:xfrm>
            <a:off x="5830888" y="908050"/>
            <a:ext cx="29892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187325" y="28575"/>
            <a:ext cx="8789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Демонстрация выставочного проекта, модели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152400" y="30607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C00000"/>
                </a:solidFill>
                <a:latin typeface="Times New Roman" pitchFamily="18" charset="0"/>
              </a:rPr>
              <a:t>Критерии оценки исследовательских работ участников выставки:</a:t>
            </a:r>
          </a:p>
        </p:txBody>
      </p:sp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152400" y="3460750"/>
            <a:ext cx="8388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99"/>
                </a:solidFill>
                <a:latin typeface="Lucida Sans Unicode" pitchFamily="34" charset="0"/>
                <a:sym typeface="ZapfDingbats BT"/>
              </a:rPr>
              <a:t> </a:t>
            </a:r>
            <a:r>
              <a:rPr lang="ru-RU" altLang="ru-RU">
                <a:solidFill>
                  <a:srgbClr val="000099"/>
                </a:solidFill>
                <a:latin typeface="Georgia" pitchFamily="18" charset="0"/>
                <a:sym typeface="ZapfDingbats BT"/>
              </a:rPr>
              <a:t>• </a:t>
            </a: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актуальность темы;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композиция работы;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обоснованность исследовательских   методов;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логика перехода от концепции к выводам;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уровень проработанности решения проблемы;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новизна полученных результатов;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качество оформления и защиты работы;</a:t>
            </a:r>
          </a:p>
          <a:p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  <a:sym typeface="ZapfDingbats BT"/>
              </a:rPr>
              <a:t> • профессионализм участника при обсуждении работы с экспертами.</a:t>
            </a:r>
          </a:p>
        </p:txBody>
      </p:sp>
      <p:pic>
        <p:nvPicPr>
          <p:cNvPr id="21511" name="Picture 2" descr="D:\Работа Ромы\1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8213"/>
            <a:ext cx="20510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4290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612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Интеллектуальная игра  «Сады Ньютона»</a:t>
            </a: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50825" y="1412875"/>
            <a:ext cx="87042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None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Игра посвящена персоналиям, объектам, истории научных открытий и технических изобретений.</a:t>
            </a:r>
          </a:p>
          <a:p>
            <a:pPr algn="just">
              <a:buFont typeface="Arial" charset="0"/>
              <a:buNone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Для участия в игре организаторами формируются команды по 4-6 человек . </a:t>
            </a:r>
            <a:r>
              <a:rPr 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Игра включает в себя блоки,  различные по алгоритму решения и содержанию. Задания внутри блока однотипные и соответствуют теме блока (например, география изобретений, хронологические ряды, исключение лишнего,  восстановление целого по фрагменту и т.п.) </a:t>
            </a:r>
            <a:endParaRPr lang="ru-RU" altLang="ru-RU">
              <a:solidFill>
                <a:srgbClr val="1B007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altLang="ru-RU">
                <a:solidFill>
                  <a:srgbClr val="1B007E"/>
                </a:solidFill>
                <a:latin typeface="Times New Roman" pitchFamily="18" charset="0"/>
                <a:cs typeface="Times New Roman" pitchFamily="18" charset="0"/>
              </a:rPr>
              <a:t>Продолжительность игры  –  50 минут.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 l="4956" t="6657" r="4346" b="5768"/>
          <a:stretch>
            <a:fillRect/>
          </a:stretch>
        </p:blipFill>
        <p:spPr bwMode="auto">
          <a:xfrm>
            <a:off x="4572000" y="3284538"/>
            <a:ext cx="4329113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933825"/>
            <a:ext cx="28130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D:\Работа Ромы\1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8213"/>
            <a:ext cx="20510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glo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15888"/>
            <a:ext cx="161925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2"/>
          <p:cNvSpPr>
            <a:spLocks noChangeArrowheads="1"/>
          </p:cNvSpPr>
          <p:nvPr/>
        </p:nvSpPr>
        <p:spPr bwMode="auto">
          <a:xfrm>
            <a:off x="2411413" y="0"/>
            <a:ext cx="4572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Квест «Техноград»</a:t>
            </a:r>
            <a:endParaRPr lang="ru-RU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79388" y="404813"/>
            <a:ext cx="511333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Игра с логично связанным единым сюжетом,  </a:t>
            </a:r>
          </a:p>
          <a:p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 специально разработанными  заданиями </a:t>
            </a:r>
          </a:p>
          <a:p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направлениям: </a:t>
            </a:r>
          </a:p>
          <a:p>
            <a:endParaRPr lang="ru-RU" altLang="ru-RU" sz="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•«Робототехника»</a:t>
            </a:r>
          </a:p>
          <a:p>
            <a:pPr>
              <a:lnSpc>
                <a:spcPct val="80000"/>
              </a:lnSpc>
            </a:pPr>
            <a:endParaRPr lang="ru-RU" altLang="ru-RU" sz="9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 «Информатика»</a:t>
            </a:r>
          </a:p>
          <a:p>
            <a:pPr>
              <a:lnSpc>
                <a:spcPct val="80000"/>
              </a:lnSpc>
            </a:pPr>
            <a:endParaRPr lang="ru-RU" altLang="ru-RU" sz="9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•«Техническое моделирование </a:t>
            </a:r>
          </a:p>
          <a:p>
            <a:pPr>
              <a:lnSpc>
                <a:spcPct val="80000"/>
              </a:lnSpc>
            </a:pPr>
            <a:r>
              <a:rPr lang="ru-RU" altLang="ru-RU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(авиамоделирование, ракетомоделирование»)</a:t>
            </a:r>
            <a:r>
              <a:rPr lang="ru-RU" altLang="ru-RU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50825" y="3860800"/>
            <a:ext cx="87137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 altLang="ru-RU" sz="900" b="1" i="1">
              <a:solidFill>
                <a:srgbClr val="2B4A76"/>
              </a:solidFill>
              <a:latin typeface="Georgia" pitchFamily="18" charset="0"/>
            </a:endParaRPr>
          </a:p>
          <a:p>
            <a:pPr algn="just"/>
            <a:r>
              <a:rPr lang="ru-RU" altLang="ru-RU" sz="17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Команды выполняют поиск информации, тем самым получая руководство к действиям для прохождения следующего этапа. </a:t>
            </a:r>
          </a:p>
          <a:p>
            <a:pPr algn="just"/>
            <a:endParaRPr lang="ru-RU" altLang="ru-RU" sz="5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7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Квест направлен на расширение, углубление знаний и их интеграцию,  работа  проходит в команде на общий результат.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 l="3307" r="6686"/>
          <a:stretch>
            <a:fillRect/>
          </a:stretch>
        </p:blipFill>
        <p:spPr bwMode="auto">
          <a:xfrm>
            <a:off x="179388" y="2565400"/>
            <a:ext cx="19446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 l="3271" r="1604" b="5643"/>
          <a:stretch>
            <a:fillRect/>
          </a:stretch>
        </p:blipFill>
        <p:spPr bwMode="auto">
          <a:xfrm>
            <a:off x="6732588" y="2565400"/>
            <a:ext cx="21605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 l="6203"/>
          <a:stretch>
            <a:fillRect/>
          </a:stretch>
        </p:blipFill>
        <p:spPr bwMode="auto">
          <a:xfrm>
            <a:off x="2484438" y="2565400"/>
            <a:ext cx="208756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5"/>
          <a:srcRect r="5658"/>
          <a:stretch>
            <a:fillRect/>
          </a:stretch>
        </p:blipFill>
        <p:spPr bwMode="auto">
          <a:xfrm>
            <a:off x="4787900" y="2565400"/>
            <a:ext cx="17287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2" descr="D:\Работа Ромы\12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18213"/>
            <a:ext cx="20510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7"/>
          <a:srcRect l="6868" t="-67" r="1465"/>
          <a:stretch>
            <a:fillRect/>
          </a:stretch>
        </p:blipFill>
        <p:spPr bwMode="auto">
          <a:xfrm>
            <a:off x="6694488" y="331788"/>
            <a:ext cx="219868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532</Words>
  <Application>Microsoft Office PowerPoint</Application>
  <PresentationFormat>Экран (4:3)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9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Georgia</vt:lpstr>
      <vt:lpstr>ZapfDingbats BT</vt:lpstr>
      <vt:lpstr>Symbol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дополнительного образования детей «Дворец творчества детей и молодёжи имени В.М. Комарова»</dc:title>
  <dc:creator>DTDM</dc:creator>
  <cp:lastModifiedBy>КайдаловаОЛ</cp:lastModifiedBy>
  <cp:revision>54</cp:revision>
  <dcterms:created xsi:type="dcterms:W3CDTF">2015-11-07T14:46:08Z</dcterms:created>
  <dcterms:modified xsi:type="dcterms:W3CDTF">2015-11-09T14:47:01Z</dcterms:modified>
</cp:coreProperties>
</file>