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95" r:id="rId3"/>
    <p:sldId id="310" r:id="rId4"/>
    <p:sldId id="311" r:id="rId5"/>
    <p:sldId id="312" r:id="rId6"/>
    <p:sldId id="313" r:id="rId7"/>
    <p:sldId id="316" r:id="rId8"/>
    <p:sldId id="317" r:id="rId9"/>
    <p:sldId id="306" r:id="rId10"/>
    <p:sldId id="296" r:id="rId11"/>
    <p:sldId id="307" r:id="rId12"/>
    <p:sldId id="308" r:id="rId13"/>
    <p:sldId id="309" r:id="rId14"/>
    <p:sldId id="318" r:id="rId15"/>
    <p:sldId id="304" r:id="rId16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E9F7"/>
    <a:srgbClr val="8EB4E3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12" autoAdjust="0"/>
    <p:restoredTop sz="94660"/>
  </p:normalViewPr>
  <p:slideViewPr>
    <p:cSldViewPr snapToGrid="0">
      <p:cViewPr>
        <p:scale>
          <a:sx n="70" d="100"/>
          <a:sy n="70" d="100"/>
        </p:scale>
        <p:origin x="-2568" y="-472"/>
      </p:cViewPr>
      <p:guideLst>
        <p:guide orient="horz" pos="1244"/>
        <p:guide pos="3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D30B8-33B6-9749-AFED-BE4D4065CBC1}" type="datetimeFigureOut">
              <a:rPr lang="ru-RU" smtClean="0"/>
              <a:pPr/>
              <a:t>28.09.16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98B2-1401-FF4F-9552-2B1EB740B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27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62EC-E329-49C3-B014-C504871ECC93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0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21A08-051D-479D-8087-C7BD4843B7D9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3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5E37-36C9-4E91-AB56-CC8C411C7BC4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9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7AD2-B51A-41E2-885D-7AEC2B9FEA5C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5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45E6-C8A4-41BD-9452-17DF35D5A7AC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92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2218-4080-433A-8762-E6D1B684DFC0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FE4C-1EEC-4E47-9D2F-28F670EE834B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92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23362-6FA4-4D3F-B276-EF2364D9C5C1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AF565-01D8-44DC-A4BB-0649D519746F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4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5118B-1D72-472D-9020-EC6E92E149DE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4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3861-8F08-40D9-960B-EC6E10FA0F9B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28C3-EE30-4247-BE81-61ADFDA9388A}" type="datetime1">
              <a:rPr lang="ru-RU" smtClean="0"/>
              <a:pPr/>
              <a:t>28.09.16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2DFE0-4C63-D047-97D4-214861BAE2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34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osatomschool.r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61258" y="755210"/>
            <a:ext cx="6199833" cy="1938216"/>
          </a:xfrm>
        </p:spPr>
        <p:txBody>
          <a:bodyPr>
            <a:noAutofit/>
          </a:bodyPr>
          <a:lstStyle/>
          <a:p>
            <a:r>
              <a:rPr lang="ru-RU" sz="3600" smtClean="0"/>
              <a:t>Проект</a:t>
            </a:r>
            <a:br>
              <a:rPr lang="ru-RU" sz="3600" smtClean="0"/>
            </a:br>
            <a:r>
              <a:rPr lang="ru-RU" sz="3600" smtClean="0"/>
              <a:t>«Школа Росатома»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2200" smtClean="0"/>
              <a:t>отраслевая образовательная</a:t>
            </a:r>
            <a:br>
              <a:rPr lang="ru-RU" sz="2200" smtClean="0"/>
            </a:br>
            <a:r>
              <a:rPr lang="ru-RU" sz="2200" smtClean="0"/>
              <a:t>инициатива Госкорпорации «Росатом»</a:t>
            </a:r>
            <a:endParaRPr lang="ru-RU" sz="2200" dirty="0"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5343491"/>
            <a:ext cx="6762541" cy="123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Н.В. Шурочкова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Советник Управления по работе с регионами</a:t>
            </a:r>
            <a:br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Госкорпорации «Росатом»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421653" y="2823530"/>
            <a:ext cx="2250830" cy="2157522"/>
            <a:chOff x="5615715" y="1370895"/>
            <a:chExt cx="1048932" cy="1048932"/>
          </a:xfrm>
        </p:grpSpPr>
        <p:sp>
          <p:nvSpPr>
            <p:cNvPr id="18" name="Овал 17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sp>
        <p:nvSpPr>
          <p:cNvPr id="32" name="Скругленный прямоугольник 31"/>
          <p:cNvSpPr/>
          <p:nvPr/>
        </p:nvSpPr>
        <p:spPr>
          <a:xfrm>
            <a:off x="6397024" y="743578"/>
            <a:ext cx="2334993" cy="1992086"/>
          </a:xfrm>
          <a:prstGeom prst="roundRect">
            <a:avLst>
              <a:gd name="adj" fmla="val 8564"/>
            </a:avLst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endParaRPr lang="ru-RU" sz="1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7051432" y="1077739"/>
            <a:ext cx="1042861" cy="1314223"/>
            <a:chOff x="6899109" y="655617"/>
            <a:chExt cx="1006942" cy="1208734"/>
          </a:xfrm>
        </p:grpSpPr>
        <p:pic>
          <p:nvPicPr>
            <p:cNvPr id="1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/>
            <a:srcRect b="16345"/>
            <a:stretch>
              <a:fillRect/>
            </a:stretch>
          </p:blipFill>
          <p:spPr bwMode="auto">
            <a:xfrm>
              <a:off x="6899109" y="655617"/>
              <a:ext cx="956142" cy="962167"/>
            </a:xfrm>
            <a:prstGeom prst="rect">
              <a:avLst/>
            </a:prstGeom>
            <a:noFill/>
          </p:spPr>
        </p:pic>
        <p:pic>
          <p:nvPicPr>
            <p:cNvPr id="30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>
              <a:lum bright="70000" contrast="-70000"/>
            </a:blip>
            <a:srcRect t="83329"/>
            <a:stretch>
              <a:fillRect/>
            </a:stretch>
          </p:blipFill>
          <p:spPr bwMode="auto">
            <a:xfrm>
              <a:off x="6949909" y="1664677"/>
              <a:ext cx="956142" cy="19967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27144942"/>
      </p:ext>
    </p:extLst>
  </p:cSld>
  <p:clrMapOvr>
    <a:masterClrMapping/>
  </p:clrMapOvr>
  <p:transition xmlns:p14="http://schemas.microsoft.com/office/powerpoint/2010/main" spd="med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/>
          <p:cNvCxnSpPr/>
          <p:nvPr/>
        </p:nvCxnSpPr>
        <p:spPr>
          <a:xfrm>
            <a:off x="4395998" y="2025704"/>
            <a:ext cx="0" cy="55632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266026" y="2025704"/>
            <a:ext cx="0" cy="55632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23726" y="2025704"/>
            <a:ext cx="0" cy="55632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414141" y="3138344"/>
            <a:ext cx="0" cy="27816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65926" y="3214547"/>
            <a:ext cx="0" cy="27816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899383" y="3188587"/>
            <a:ext cx="0" cy="278160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37426" y="1120911"/>
            <a:ext cx="4914900" cy="971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2400" b="1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Конкурсная программа</a:t>
            </a:r>
            <a:endParaRPr lang="ru-RU" sz="24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8693" y="2605145"/>
            <a:ext cx="2721610" cy="642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Для детей</a:t>
            </a:r>
            <a:endParaRPr lang="ru-RU">
              <a:effectLst/>
              <a:ea typeface="ＭＳ 明朝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836" y="2608773"/>
            <a:ext cx="2498090" cy="64285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fontAlgn="base">
              <a:spcAft>
                <a:spcPts val="0"/>
              </a:spcAft>
            </a:pPr>
            <a:r>
              <a:rPr kumimoji="1" lang="ru-RU" kern="1200">
                <a:solidFill>
                  <a:schemeClr val="bg1"/>
                </a:solidFill>
                <a:effectLst/>
                <a:ea typeface="ＭＳ 明朝"/>
                <a:cs typeface="Times New Roman"/>
              </a:rPr>
              <a:t>Для педагогов</a:t>
            </a:r>
            <a:endParaRPr lang="ru-RU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9950" y="2597049"/>
            <a:ext cx="2520950" cy="64131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Для д</a:t>
            </a:r>
            <a:r>
              <a:rPr kumimoji="1" lang="en-US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/</a:t>
            </a:r>
            <a:r>
              <a:rPr kumimoji="1" lang="ru-RU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с  и школ</a:t>
            </a:r>
            <a:endParaRPr lang="ru-RU">
              <a:effectLst/>
              <a:ea typeface="ＭＳ 明朝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1698452" y="4482029"/>
            <a:ext cx="2768463" cy="6559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1600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Инженерное творчество и изобретательство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2407428" y="4474729"/>
            <a:ext cx="2768465" cy="6705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1600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Мероприятие для дошкольников и их родителей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303" y="4308935"/>
            <a:ext cx="2409840" cy="679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sz="1600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Конкурс учителей</a:t>
            </a:r>
            <a:endParaRPr lang="ru-RU" sz="1600">
              <a:effectLst/>
              <a:ea typeface="ＭＳ 明朝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8303" y="3494544"/>
            <a:ext cx="2427983" cy="679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sz="1600" kern="1200" dirty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Конкурс воспитателей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95142" y="4325161"/>
            <a:ext cx="2457617" cy="6799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sz="1600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Конкурс школ</a:t>
            </a:r>
            <a:endParaRPr lang="ru-RU" sz="1600">
              <a:effectLst/>
              <a:ea typeface="ＭＳ 明朝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7000" y="3486817"/>
            <a:ext cx="2464327" cy="6799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Aft>
                <a:spcPts val="0"/>
              </a:spcAft>
            </a:pPr>
            <a:r>
              <a:rPr kumimoji="1" lang="ru-RU" sz="1600" kern="120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Конкурс детских садов</a:t>
            </a:r>
            <a:endParaRPr lang="ru-RU" sz="1600">
              <a:effectLst/>
              <a:ea typeface="ＭＳ 明朝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3112160" y="4477199"/>
            <a:ext cx="2767693" cy="66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1600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Интернет-газета «</a:t>
            </a:r>
            <a:r>
              <a:rPr kumimoji="1" lang="ru-RU" sz="1600" kern="1200" dirty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Школы </a:t>
            </a:r>
            <a:r>
              <a:rPr kumimoji="1" lang="ru-RU" sz="1600" kern="1200" dirty="0" err="1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Росатома</a:t>
            </a:r>
            <a:r>
              <a:rPr kumimoji="1" lang="ru-RU" sz="1600" kern="1200" dirty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»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3827254" y="4476208"/>
            <a:ext cx="2765713" cy="66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1600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Искусство и творчество в танце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6200000">
            <a:off x="4543261" y="4476208"/>
            <a:ext cx="2765712" cy="6648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70000"/>
              </a:lnSpc>
              <a:spcAft>
                <a:spcPts val="0"/>
              </a:spcAft>
            </a:pPr>
            <a:r>
              <a:rPr kumimoji="1" lang="ru-RU" sz="1600" kern="1200" dirty="0" smtClean="0">
                <a:solidFill>
                  <a:srgbClr val="800000"/>
                </a:solidFill>
                <a:effectLst/>
                <a:ea typeface="ＭＳ 明朝"/>
                <a:cs typeface="Times New Roman"/>
              </a:rPr>
              <a:t>Дизайн на службе человеку</a:t>
            </a:r>
            <a:endParaRPr lang="ru-RU" sz="16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81354" y="221006"/>
            <a:ext cx="1979525" cy="1897464"/>
            <a:chOff x="5615715" y="1370895"/>
            <a:chExt cx="1048932" cy="1048932"/>
          </a:xfrm>
        </p:grpSpPr>
        <p:sp>
          <p:nvSpPr>
            <p:cNvPr id="37" name="Овал 36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43" name="Прямоугольник 42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4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81572" y="973893"/>
            <a:ext cx="539542" cy="386821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10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37426" y="1120911"/>
            <a:ext cx="4914900" cy="971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r">
              <a:spcBef>
                <a:spcPts val="600"/>
              </a:spcBef>
            </a:pPr>
            <a:r>
              <a:rPr lang="ru-RU" sz="2800" b="1" dirty="0">
                <a:solidFill>
                  <a:srgbClr val="800000"/>
                </a:solidFill>
              </a:rPr>
              <a:t>Системные мероприятия </a:t>
            </a:r>
            <a:r>
              <a:rPr lang="ru-RU" sz="2800" b="1" dirty="0" smtClean="0">
                <a:solidFill>
                  <a:srgbClr val="800000"/>
                </a:solidFill>
              </a:rPr>
              <a:t/>
            </a:r>
            <a:br>
              <a:rPr lang="ru-RU" sz="2800" b="1" dirty="0" smtClean="0">
                <a:solidFill>
                  <a:srgbClr val="800000"/>
                </a:solidFill>
              </a:rPr>
            </a:br>
            <a:r>
              <a:rPr lang="ru-RU" sz="2800" b="1" dirty="0" smtClean="0">
                <a:solidFill>
                  <a:srgbClr val="800000"/>
                </a:solidFill>
              </a:rPr>
              <a:t>проекта </a:t>
            </a:r>
            <a:r>
              <a:rPr lang="ru-RU" sz="2800" b="1" dirty="0">
                <a:solidFill>
                  <a:srgbClr val="800000"/>
                </a:solidFill>
              </a:rPr>
              <a:t>«Школа </a:t>
            </a:r>
            <a:r>
              <a:rPr lang="ru-RU" sz="2800" b="1" dirty="0" err="1">
                <a:solidFill>
                  <a:srgbClr val="800000"/>
                </a:solidFill>
              </a:rPr>
              <a:t>Росатома</a:t>
            </a:r>
            <a:r>
              <a:rPr lang="ru-RU" sz="2800" b="1" dirty="0">
                <a:solidFill>
                  <a:srgbClr val="800000"/>
                </a:solidFill>
              </a:rPr>
              <a:t>»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70717" y="3501575"/>
            <a:ext cx="2990019" cy="888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>
                <a:solidFill>
                  <a:srgbClr val="800000"/>
                </a:solidFill>
              </a:rPr>
              <a:t>Атом-ТВ</a:t>
            </a:r>
            <a:endParaRPr lang="ru-RU" sz="22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70717" y="5406571"/>
            <a:ext cx="3008071" cy="87085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endParaRPr lang="ru-RU" sz="2200" cap="all" dirty="0" smtClean="0"/>
          </a:p>
          <a:p>
            <a:pPr algn="ctr"/>
            <a:r>
              <a:rPr lang="ru-RU" sz="2200" b="1" cap="all" dirty="0" smtClean="0">
                <a:solidFill>
                  <a:srgbClr val="800000"/>
                </a:solidFill>
              </a:rPr>
              <a:t>МЕТАПРЕДМЕТНАЯ </a:t>
            </a:r>
            <a:r>
              <a:rPr lang="ru-RU" sz="2200" b="1" cap="all" dirty="0">
                <a:solidFill>
                  <a:srgbClr val="800000"/>
                </a:solidFill>
              </a:rPr>
              <a:t>ОЛИМПИАДА</a:t>
            </a:r>
            <a:endParaRPr lang="ru-RU" sz="2200" b="1" dirty="0">
              <a:solidFill>
                <a:srgbClr val="800000"/>
              </a:solidFill>
            </a:endParaRPr>
          </a:p>
          <a:p>
            <a:pPr algn="ctr" fontAlgn="base">
              <a:spcAft>
                <a:spcPts val="0"/>
              </a:spcAft>
            </a:pPr>
            <a:endParaRPr lang="ru-RU" sz="2200" dirty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88860" y="4483911"/>
            <a:ext cx="2975429" cy="85008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/>
              <a:t>ВЫПУСКНОЙ ВЕЧЕР</a:t>
            </a:r>
            <a:endParaRPr lang="ru-RU" sz="2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46581" y="5397512"/>
            <a:ext cx="2772708" cy="879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>
                <a:solidFill>
                  <a:srgbClr val="800000"/>
                </a:solidFill>
              </a:rPr>
              <a:t>ФИНАЛЫ КОНКУРСОВ</a:t>
            </a:r>
            <a:endParaRPr lang="ru-RU" sz="2200" b="1" dirty="0">
              <a:solidFill>
                <a:srgbClr val="8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42307" y="2369686"/>
            <a:ext cx="2899694" cy="10230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>
                <a:solidFill>
                  <a:srgbClr val="800000"/>
                </a:solidFill>
              </a:rPr>
              <a:t>УСТАНОВОЧНЫЙ СЕМИНАР</a:t>
            </a:r>
            <a:endParaRPr lang="ru-RU" sz="2200" b="1" dirty="0">
              <a:solidFill>
                <a:srgbClr val="8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43431" y="3472449"/>
            <a:ext cx="2775858" cy="918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>
                <a:solidFill>
                  <a:srgbClr val="800000"/>
                </a:solidFill>
              </a:rPr>
              <a:t>ДЕНЬ ЗНАНИЙ</a:t>
            </a:r>
            <a:endParaRPr lang="ru-RU" sz="2200" b="1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43427" y="4466537"/>
            <a:ext cx="2757719" cy="8674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200" b="1" cap="all" dirty="0">
                <a:solidFill>
                  <a:srgbClr val="800000"/>
                </a:solidFill>
              </a:rPr>
              <a:t>ДЕНЬ УЧИТЕЛЯ</a:t>
            </a:r>
            <a:endParaRPr lang="ru-RU" sz="2200" b="1" dirty="0">
              <a:solidFill>
                <a:srgbClr val="800000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81354" y="221006"/>
            <a:ext cx="1979525" cy="1897464"/>
            <a:chOff x="5615715" y="1370895"/>
            <a:chExt cx="1048932" cy="1048932"/>
          </a:xfrm>
        </p:grpSpPr>
        <p:sp>
          <p:nvSpPr>
            <p:cNvPr id="37" name="Овал 36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43" name="Прямоугольник 42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4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17858" y="992036"/>
            <a:ext cx="503256" cy="368678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11</a:t>
            </a:fld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1067063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37426" y="1120911"/>
            <a:ext cx="4914900" cy="971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>
              <a:spcBef>
                <a:spcPts val="600"/>
              </a:spcBef>
            </a:pPr>
            <a:r>
              <a:rPr lang="ru-RU" sz="2600" b="1" dirty="0">
                <a:solidFill>
                  <a:schemeClr val="tx1">
                    <a:lumMod val="95000"/>
                  </a:schemeClr>
                </a:solidFill>
              </a:rPr>
              <a:t>Проекты 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  <a:t> «</a:t>
            </a:r>
            <a:r>
              <a:rPr lang="ru-RU" sz="2600" b="1" dirty="0">
                <a:solidFill>
                  <a:schemeClr val="tx1">
                    <a:lumMod val="95000"/>
                  </a:schemeClr>
                </a:solidFill>
              </a:rPr>
              <a:t>Школы </a:t>
            </a:r>
            <a:r>
              <a:rPr lang="ru-RU" sz="2600" b="1" dirty="0" err="1">
                <a:solidFill>
                  <a:schemeClr val="tx1">
                    <a:lumMod val="95000"/>
                  </a:schemeClr>
                </a:solidFill>
              </a:rPr>
              <a:t>Росатома</a:t>
            </a:r>
            <a:r>
              <a:rPr lang="ru-RU" sz="2600" b="1" dirty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81354" y="221006"/>
            <a:ext cx="1979525" cy="1897464"/>
            <a:chOff x="5615715" y="1370895"/>
            <a:chExt cx="1048932" cy="1048932"/>
          </a:xfrm>
        </p:grpSpPr>
        <p:sp>
          <p:nvSpPr>
            <p:cNvPr id="37" name="Овал 36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43" name="Прямоугольник 42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4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99715" y="992036"/>
            <a:ext cx="503256" cy="368678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12</a:t>
            </a:fld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6404429" y="2250620"/>
            <a:ext cx="2539999" cy="2539093"/>
          </a:xfrm>
          <a:prstGeom prst="ellipse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АТОМКЛАССЫ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0542" y="2312306"/>
            <a:ext cx="2539999" cy="2539093"/>
          </a:xfrm>
          <a:prstGeom prst="ellipse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ОТРАСЛЕВЫЕ СМЕНЫ ДЛЯ ОДАРЕННЫХ ДЕТЕЙ В ВДЦ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667000" y="2830286"/>
            <a:ext cx="3810000" cy="3534227"/>
          </a:xfrm>
          <a:prstGeom prst="ellipse">
            <a:avLst/>
          </a:prstGeom>
          <a:solidFill>
            <a:schemeClr val="accent4">
              <a:lumMod val="40000"/>
              <a:lumOff val="6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ИННОВАЦИОННАЯ СЕТЬ ОБРАЗОВАТЕЛЬНЫХ ОРГАНИЗАЦИЙ «ШКОЛА РОСАТОМА»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0809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3712" y="1157197"/>
            <a:ext cx="4914900" cy="971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>
              <a:spcBef>
                <a:spcPts val="600"/>
              </a:spcBef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  <a:t>Образовательные программы</a:t>
            </a:r>
          </a:p>
          <a:p>
            <a:pPr algn="ctr">
              <a:spcBef>
                <a:spcPts val="600"/>
              </a:spcBef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ru-RU" sz="2600" b="1" dirty="0">
                <a:solidFill>
                  <a:schemeClr val="tx1">
                    <a:lumMod val="95000"/>
                  </a:schemeClr>
                </a:solidFill>
              </a:rPr>
              <a:t>Школы </a:t>
            </a:r>
            <a:r>
              <a:rPr lang="ru-RU" sz="2600" b="1" dirty="0" err="1">
                <a:solidFill>
                  <a:schemeClr val="tx1">
                    <a:lumMod val="95000"/>
                  </a:schemeClr>
                </a:solidFill>
              </a:rPr>
              <a:t>Росатома</a:t>
            </a:r>
            <a:r>
              <a:rPr lang="ru-RU" sz="2600" b="1" dirty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81354" y="221006"/>
            <a:ext cx="1979525" cy="1897464"/>
            <a:chOff x="5615715" y="1370895"/>
            <a:chExt cx="1048932" cy="1048932"/>
          </a:xfrm>
        </p:grpSpPr>
        <p:sp>
          <p:nvSpPr>
            <p:cNvPr id="37" name="Овал 36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1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/>
        </p:nvGrpSpPr>
        <p:grpSpPr>
          <a:xfrm>
            <a:off x="8436438" y="-1"/>
            <a:ext cx="707575" cy="1615180"/>
            <a:chOff x="8593672" y="-1"/>
            <a:chExt cx="550332" cy="1615180"/>
          </a:xfrm>
        </p:grpSpPr>
        <p:sp>
          <p:nvSpPr>
            <p:cNvPr id="43" name="Прямоугольник 42"/>
            <p:cNvSpPr/>
            <p:nvPr/>
          </p:nvSpPr>
          <p:spPr>
            <a:xfrm rot="16200000">
              <a:off x="8061248" y="532423"/>
              <a:ext cx="1615180" cy="550332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4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63429" y="992036"/>
            <a:ext cx="448827" cy="368678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13</a:t>
            </a:fld>
            <a:endParaRPr lang="ru-RU" sz="1400" dirty="0"/>
          </a:p>
        </p:txBody>
      </p:sp>
      <p:sp>
        <p:nvSpPr>
          <p:cNvPr id="20" name="Овал 19"/>
          <p:cNvSpPr/>
          <p:nvPr/>
        </p:nvSpPr>
        <p:spPr>
          <a:xfrm>
            <a:off x="6331857" y="4191907"/>
            <a:ext cx="2812143" cy="2539093"/>
          </a:xfrm>
          <a:prstGeom prst="ellipse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ПОВЫШЕНИЕ КВАЛИФИКАЦИИ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В РАМКАХ МЕРОПРИЯТИЙ «ШКОЛЫ РОСАТОМА»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88685" y="2239734"/>
            <a:ext cx="2539999" cy="2539093"/>
          </a:xfrm>
          <a:prstGeom prst="ellipse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СТАЖИРОВКИ У ПОБЕДИТЕЛЕЙ КОНКУРСОВ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66573" y="2195281"/>
            <a:ext cx="3810000" cy="3534227"/>
          </a:xfrm>
          <a:prstGeom prst="ellipse">
            <a:avLst/>
          </a:prstGeom>
          <a:solidFill>
            <a:schemeClr val="accent4">
              <a:lumMod val="40000"/>
              <a:lumOff val="6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СТАЖИРОВКИ В ИННОВАЦИОННОЙ СЕТИ ОБРАЗОВАТЕЛЬНЫХ ОРГАНИЗАЦИЙ </a:t>
            </a:r>
            <a:br>
              <a:rPr lang="ru-RU" b="1" dirty="0" smtClean="0">
                <a:solidFill>
                  <a:srgbClr val="800000"/>
                </a:solidFill>
              </a:rPr>
            </a:br>
            <a:r>
              <a:rPr lang="ru-RU" b="1" dirty="0" smtClean="0">
                <a:solidFill>
                  <a:srgbClr val="800000"/>
                </a:solidFill>
              </a:rPr>
              <a:t>«ШКОЛА РОСАТОМА»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33714" y="4680857"/>
            <a:ext cx="2249713" cy="2140858"/>
          </a:xfrm>
          <a:prstGeom prst="ellipse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ЗАРУБЕЖНЫЕ СТАЖИРОВКИ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56401" y="2068285"/>
            <a:ext cx="1988456" cy="1886858"/>
          </a:xfrm>
          <a:prstGeom prst="ellipse">
            <a:avLst/>
          </a:prstGeom>
          <a:solidFill>
            <a:srgbClr val="FFFF00">
              <a:alpha val="3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СЕМИНАРЫ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8012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3712" y="1520057"/>
            <a:ext cx="4914900" cy="9712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/>
          <a:lstStyle/>
          <a:p>
            <a:pPr algn="ctr">
              <a:spcBef>
                <a:spcPts val="600"/>
              </a:spcBef>
            </a:pPr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</a:rPr>
              <a:t>ОБНОВИЛСЯ САЙТ ПРОЕКТА</a:t>
            </a:r>
          </a:p>
          <a:p>
            <a:pPr algn="ctr">
              <a:spcBef>
                <a:spcPts val="600"/>
              </a:spcBef>
            </a:pP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www.rosatomschool.ru</a:t>
            </a:r>
            <a:r>
              <a:rPr lang="en-US" sz="26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ru-RU" sz="26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1354" y="620152"/>
            <a:ext cx="1979525" cy="1897464"/>
            <a:chOff x="5615715" y="1370895"/>
            <a:chExt cx="1048932" cy="1048932"/>
          </a:xfrm>
        </p:grpSpPr>
        <p:sp>
          <p:nvSpPr>
            <p:cNvPr id="5" name="Овал 4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8436438" y="-1"/>
            <a:ext cx="707575" cy="1615180"/>
            <a:chOff x="8593672" y="-1"/>
            <a:chExt cx="550332" cy="1615180"/>
          </a:xfrm>
        </p:grpSpPr>
        <p:sp>
          <p:nvSpPr>
            <p:cNvPr id="9" name="Прямоугольник 8"/>
            <p:cNvSpPr/>
            <p:nvPr/>
          </p:nvSpPr>
          <p:spPr>
            <a:xfrm rot="16200000">
              <a:off x="8061248" y="532423"/>
              <a:ext cx="1615180" cy="550332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63429" y="992036"/>
            <a:ext cx="448827" cy="368678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14</a:t>
            </a:fld>
            <a:endParaRPr lang="ru-RU" sz="1400" dirty="0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88782"/>
            <a:ext cx="9144000" cy="41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0580" y="-1"/>
            <a:ext cx="9023420" cy="119835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smtClean="0"/>
              <a:t>Планы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204872" y="1196907"/>
            <a:ext cx="8612553" cy="4190499"/>
          </a:xfrm>
          <a:prstGeom prst="rect">
            <a:avLst/>
          </a:prstGeom>
          <a:noFill/>
        </p:spPr>
        <p:txBody>
          <a:bodyPr lIns="144000" tIns="144000" rIns="144000" bIns="144000">
            <a:noAutofit/>
          </a:bodyPr>
          <a:lstStyle/>
          <a:p>
            <a:pPr marL="271463" lvl="0" indent="-271463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</a:pP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Выстраивание сети образовательных организаций </a:t>
            </a:r>
            <a:br>
              <a:rPr lang="ru-RU" sz="2800" kern="0" dirty="0" smtClean="0">
                <a:latin typeface="+mn-lt"/>
                <a:ea typeface="Arial" charset="0"/>
                <a:cs typeface="+mn-cs"/>
              </a:rPr>
            </a:b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«Школы </a:t>
            </a:r>
            <a:r>
              <a:rPr lang="ru-RU" sz="2800" kern="0" dirty="0" err="1" smtClean="0">
                <a:latin typeface="+mn-lt"/>
                <a:ea typeface="Arial" charset="0"/>
                <a:cs typeface="+mn-cs"/>
              </a:rPr>
              <a:t>Росатома</a:t>
            </a: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» за рубежом</a:t>
            </a:r>
          </a:p>
          <a:p>
            <a:pPr marL="271463" lvl="0" indent="-271463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</a:pP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Выстраивание сети международных лагерей в России </a:t>
            </a:r>
            <a:br>
              <a:rPr lang="ru-RU" sz="2800" kern="0" dirty="0" smtClean="0">
                <a:latin typeface="+mn-lt"/>
                <a:ea typeface="Arial" charset="0"/>
                <a:cs typeface="+mn-cs"/>
              </a:rPr>
            </a:b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и за рубежом, которые будут выстроены на самых лучших российских технологиях </a:t>
            </a:r>
          </a:p>
          <a:p>
            <a:pPr marL="271463" lvl="0" indent="-271463"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</a:pP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Расширение инновационной сети «Школа </a:t>
            </a:r>
            <a:r>
              <a:rPr lang="ru-RU" sz="2800" kern="0" dirty="0" err="1" smtClean="0">
                <a:latin typeface="+mn-lt"/>
                <a:ea typeface="Arial" charset="0"/>
                <a:cs typeface="+mn-cs"/>
              </a:rPr>
              <a:t>Росатома</a:t>
            </a: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»</a:t>
            </a:r>
            <a:br>
              <a:rPr lang="ru-RU" sz="2800" kern="0" dirty="0" smtClean="0">
                <a:latin typeface="+mn-lt"/>
                <a:ea typeface="Arial" charset="0"/>
                <a:cs typeface="+mn-cs"/>
              </a:rPr>
            </a:br>
            <a:r>
              <a:rPr lang="ru-RU" sz="2800" kern="0" dirty="0" smtClean="0">
                <a:latin typeface="+mn-lt"/>
                <a:ea typeface="Arial" charset="0"/>
                <a:cs typeface="+mn-cs"/>
              </a:rPr>
              <a:t>(+2 детских сада и +3 школы)</a:t>
            </a:r>
            <a:endParaRPr kumimoji="0" lang="ru-RU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Arial" charset="0"/>
              <a:cs typeface="+mn-cs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1" name="Прямоугольник 10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11437" y="992036"/>
            <a:ext cx="400819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15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3332" y="0"/>
            <a:ext cx="8040730" cy="139634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Проект «Школа </a:t>
            </a:r>
            <a:r>
              <a:rPr lang="ru-RU" sz="2400" b="1" dirty="0" err="1" smtClean="0"/>
              <a:t>Росатома</a:t>
            </a:r>
            <a:r>
              <a:rPr lang="ru-RU" sz="2400" b="1" dirty="0" smtClean="0"/>
              <a:t>»</a:t>
            </a:r>
            <a:r>
              <a:rPr lang="en-US" sz="2400" b="1" dirty="0" smtClean="0"/>
              <a:t> </a:t>
            </a:r>
            <a:r>
              <a:rPr lang="ru-RU" sz="2400" b="1" dirty="0" smtClean="0"/>
              <a:t>реализуется с 2011–2012 </a:t>
            </a:r>
            <a:br>
              <a:rPr lang="ru-RU" sz="2400" b="1" dirty="0" smtClean="0"/>
            </a:br>
            <a:r>
              <a:rPr lang="ru-RU" sz="2400" b="1" dirty="0" smtClean="0"/>
              <a:t>учебного года</a:t>
            </a:r>
            <a:endParaRPr lang="ru-RU" sz="2400" b="1" dirty="0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7292" y="1242368"/>
            <a:ext cx="2928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/>
              <a:t>В 15 Субъектах РФ</a:t>
            </a: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989" y="1335367"/>
            <a:ext cx="5456904" cy="4281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59154" y="1628477"/>
            <a:ext cx="2690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Красноярский край</a:t>
            </a:r>
          </a:p>
          <a:p>
            <a:r>
              <a:rPr lang="ru-RU" smtClean="0"/>
              <a:t>Пензенская обл.</a:t>
            </a:r>
          </a:p>
          <a:p>
            <a:r>
              <a:rPr lang="ru-RU" smtClean="0"/>
              <a:t>Свердловская обл.</a:t>
            </a:r>
          </a:p>
          <a:p>
            <a:r>
              <a:rPr lang="ru-RU" smtClean="0"/>
              <a:t>Челябинская обл.</a:t>
            </a:r>
          </a:p>
          <a:p>
            <a:r>
              <a:rPr lang="ru-RU" smtClean="0"/>
              <a:t>Нижегородская обл.</a:t>
            </a:r>
          </a:p>
          <a:p>
            <a:r>
              <a:rPr lang="ru-RU" smtClean="0"/>
              <a:t>Томская обл.</a:t>
            </a:r>
          </a:p>
          <a:p>
            <a:r>
              <a:rPr lang="ru-RU" smtClean="0"/>
              <a:t>Сраатовская обл.</a:t>
            </a:r>
          </a:p>
          <a:p>
            <a:r>
              <a:rPr lang="ru-RU" smtClean="0"/>
              <a:t>Ростовская обл.</a:t>
            </a:r>
          </a:p>
          <a:p>
            <a:r>
              <a:rPr lang="ru-RU" smtClean="0"/>
              <a:t>Смоленская обл.</a:t>
            </a:r>
          </a:p>
          <a:p>
            <a:r>
              <a:rPr lang="ru-RU" smtClean="0"/>
              <a:t>Курская обл.</a:t>
            </a:r>
          </a:p>
          <a:p>
            <a:r>
              <a:rPr lang="ru-RU" smtClean="0"/>
              <a:t>Воронежская обл.</a:t>
            </a:r>
          </a:p>
          <a:p>
            <a:r>
              <a:rPr lang="ru-RU" smtClean="0"/>
              <a:t>Мурманская обл.</a:t>
            </a:r>
          </a:p>
          <a:p>
            <a:r>
              <a:rPr lang="ru-RU" smtClean="0"/>
              <a:t>Ленинградская обл.</a:t>
            </a:r>
          </a:p>
          <a:p>
            <a:r>
              <a:rPr lang="ru-RU" smtClean="0"/>
              <a:t>Ульяновская обл.</a:t>
            </a:r>
          </a:p>
          <a:p>
            <a:r>
              <a:rPr lang="ru-RU" smtClean="0"/>
              <a:t>Чуктоский АО</a:t>
            </a: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72865" y="5710258"/>
            <a:ext cx="5541105" cy="750276"/>
          </a:xfrm>
          <a:prstGeom prst="roundRect">
            <a:avLst>
              <a:gd name="adj" fmla="val 4351"/>
            </a:avLst>
          </a:prstGeom>
          <a:solidFill>
            <a:srgbClr val="8EB4E3">
              <a:alpha val="30980"/>
            </a:srgbClr>
          </a:solidFill>
          <a:extLst>
            <a:ext uri="{FAA26D3D-D897-4be2-8F04-BA451C77F1D7}">
              <ma14:placeholderFlag xmlns:ma14="http://schemas.microsoft.com/office/mac/drawingml/2011/main"/>
            </a:ex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vert="horz" lIns="180000" tIns="144000" rIns="180000" bIns="144000" rtlCol="0" anchor="ctr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Приняли участие в проекте: представители </a:t>
            </a:r>
            <a:br>
              <a:rPr lang="ru-RU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243 детских садов и 148 школ. </a:t>
            </a:r>
            <a:r>
              <a:rPr lang="en-US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4" name="Прямоугольник 13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3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84010" y="992036"/>
            <a:ext cx="328246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2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199944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102" y="0"/>
            <a:ext cx="7827963" cy="1156677"/>
          </a:xfrm>
        </p:spPr>
        <p:txBody>
          <a:bodyPr>
            <a:normAutofit/>
          </a:bodyPr>
          <a:lstStyle/>
          <a:p>
            <a:r>
              <a:rPr lang="ru-RU" sz="2600" b="1" smtClean="0"/>
              <a:t>Уникальные события в рамках проекта</a:t>
            </a:r>
            <a:endParaRPr lang="ru-RU" sz="2600" b="1" dirty="0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15987" y="1088874"/>
            <a:ext cx="2859583" cy="2026115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Метапредметная олимпиада школьников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Города: Трехгорный, </a:t>
            </a:r>
            <a:r>
              <a:rPr lang="ru-RU" sz="1600" dirty="0" err="1" smtClean="0">
                <a:solidFill>
                  <a:schemeClr val="tx1">
                    <a:lumMod val="95000"/>
                  </a:schemeClr>
                </a:solidFill>
              </a:rPr>
              <a:t>Снежинск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Новоуральск. </a:t>
            </a:r>
            <a:r>
              <a:rPr lang="ru-RU" sz="1600" dirty="0" smtClean="0">
                <a:solidFill>
                  <a:schemeClr val="tx1">
                    <a:lumMod val="95000"/>
                  </a:schemeClr>
                </a:solidFill>
              </a:rPr>
              <a:t>Более 2000 детей ежегодно. </a:t>
            </a:r>
            <a:endParaRPr lang="ru-RU" sz="16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0085" y="3337542"/>
            <a:ext cx="2775436" cy="1698544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smtClean="0">
                <a:solidFill>
                  <a:schemeClr val="tx1">
                    <a:lumMod val="95000"/>
                  </a:schemeClr>
                </a:solidFill>
              </a:rPr>
              <a:t>Отраслевая смена для одаренных детей</a:t>
            </a:r>
            <a:r>
              <a:rPr lang="ru-RU" sz="1600" smtClean="0">
                <a:solidFill>
                  <a:schemeClr val="tx1">
                    <a:lumMod val="95000"/>
                  </a:schemeClr>
                </a:solidFill>
              </a:rPr>
              <a:t> в ВДЦ «Орлёнок», 1000 детей </a:t>
            </a:r>
            <a:br>
              <a:rPr lang="ru-RU" sz="160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600" smtClean="0">
                <a:solidFill>
                  <a:schemeClr val="tx1">
                    <a:lumMod val="95000"/>
                  </a:schemeClr>
                </a:solidFill>
              </a:rPr>
              <a:t>из 20 городов Росатома</a:t>
            </a:r>
            <a:endParaRPr lang="ru-RU" sz="16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36835" y="5211746"/>
            <a:ext cx="2008553" cy="1198359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smtClean="0">
                <a:solidFill>
                  <a:schemeClr val="tx1">
                    <a:lumMod val="95000"/>
                  </a:schemeClr>
                </a:solidFill>
              </a:rPr>
              <a:t>Традиция ежегодно отмечать начало учебного года всем городом. </a:t>
            </a:r>
            <a:endParaRPr lang="ru-RU" sz="1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7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804" y="1147651"/>
            <a:ext cx="2615075" cy="1924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Изображение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801" y="3386561"/>
            <a:ext cx="2592445" cy="1788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Изображение 13"/>
          <p:cNvPicPr>
            <a:picLocks noChangeAspect="1"/>
          </p:cNvPicPr>
          <p:nvPr/>
        </p:nvPicPr>
        <p:blipFill>
          <a:blip r:embed="rId4" cstate="print"/>
          <a:srcRect b="10867"/>
          <a:stretch>
            <a:fillRect/>
          </a:stretch>
        </p:blipFill>
        <p:spPr>
          <a:xfrm>
            <a:off x="5129707" y="4949950"/>
            <a:ext cx="1784729" cy="1470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955695" y="4973933"/>
            <a:ext cx="2017484" cy="1465943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400" b="1" dirty="0" smtClean="0">
                <a:solidFill>
                  <a:schemeClr val="tx1">
                    <a:lumMod val="95000"/>
                  </a:schemeClr>
                </a:solidFill>
              </a:rPr>
              <a:t>Атом-ТВ: 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детский </a:t>
            </a:r>
            <a:r>
              <a:rPr lang="en-US" sz="1400" dirty="0" err="1" smtClean="0">
                <a:solidFill>
                  <a:schemeClr val="tx1">
                    <a:lumMod val="95000"/>
                  </a:schemeClr>
                </a:solidFill>
              </a:rPr>
              <a:t>youtube</a:t>
            </a:r>
            <a:r>
              <a:rPr lang="ru-RU" sz="1400" dirty="0" smtClean="0">
                <a:solidFill>
                  <a:schemeClr val="tx1">
                    <a:lumMod val="95000"/>
                  </a:schemeClr>
                </a:solidFill>
              </a:rPr>
              <a:t>-канал</a:t>
            </a:r>
            <a:endParaRPr lang="ru-RU" sz="1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195" name="AutoShape 3" descr="Photo: 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7" name="AutoShape 5" descr="Photo: 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4900" y="1153977"/>
            <a:ext cx="2496833" cy="1910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Прямоугольник 22"/>
          <p:cNvSpPr/>
          <p:nvPr/>
        </p:nvSpPr>
        <p:spPr>
          <a:xfrm>
            <a:off x="5940540" y="3360546"/>
            <a:ext cx="2570415" cy="1391209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b="1" dirty="0" smtClean="0"/>
              <a:t>25 </a:t>
            </a:r>
            <a:r>
              <a:rPr lang="ru-RU" sz="1600" b="1" dirty="0" err="1" smtClean="0"/>
              <a:t>атомклассов</a:t>
            </a:r>
            <a:r>
              <a:rPr lang="ru-RU" sz="1600" b="1" dirty="0" smtClean="0"/>
              <a:t> </a:t>
            </a:r>
            <a:r>
              <a:rPr lang="ru-RU" sz="1600" dirty="0" smtClean="0"/>
              <a:t>в лучших школах городов </a:t>
            </a:r>
            <a:r>
              <a:rPr lang="ru-RU" sz="1600" dirty="0" err="1" smtClean="0"/>
              <a:t>Росатома</a:t>
            </a:r>
            <a:r>
              <a:rPr lang="ru-RU" sz="1600" dirty="0" smtClean="0"/>
              <a:t>. Поставлено оборудование по физике и химии</a:t>
            </a:r>
            <a:endParaRPr lang="ru-RU" sz="16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20" name="Прямоугольник 19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6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2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84010" y="992036"/>
            <a:ext cx="328246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3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8548546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103" y="-1"/>
            <a:ext cx="8094320" cy="128172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900" b="1" smtClean="0"/>
              <a:t>Инновационная сеть образовательных организаци</a:t>
            </a:r>
            <a:r>
              <a:rPr lang="en-US" sz="2900" b="1" smtClean="0"/>
              <a:t> </a:t>
            </a:r>
            <a:r>
              <a:rPr lang="ru-RU" sz="2900" b="1" smtClean="0"/>
              <a:t>«Школа Росатома» </a:t>
            </a:r>
            <a:br>
              <a:rPr lang="ru-RU" sz="2900" b="1" smtClean="0"/>
            </a:br>
            <a:r>
              <a:rPr lang="ru-RU" sz="1800" b="1" smtClean="0"/>
              <a:t>(софинансирование </a:t>
            </a:r>
            <a:r>
              <a:rPr lang="ru-RU" sz="1800" smtClean="0"/>
              <a:t>с муниципалитетом 50/50 на 3 года)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7143750" y="1333500"/>
            <a:ext cx="15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7143751" y="1277939"/>
            <a:ext cx="1350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5543" y="5199193"/>
            <a:ext cx="4406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smtClean="0"/>
              <a:t>В каждой школе сети созданы пространства «OpenSpace» (минимум  180 кв.м.)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ru-RU" sz="1600" smtClean="0"/>
              <a:t>Используются технологии развивающего обучения.</a:t>
            </a:r>
            <a:r>
              <a:rPr lang="en-US" sz="1600" smtClean="0"/>
              <a:t> </a:t>
            </a:r>
            <a:r>
              <a:rPr lang="ru-RU" sz="1600" smtClean="0"/>
              <a:t>Оснащены новейшей техникой.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1257" y="1510975"/>
            <a:ext cx="4368896" cy="866764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ct val="20000"/>
              </a:spcAft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4 школы: Саров, Заречный ЗАТО</a:t>
            </a:r>
            <a:r>
              <a:rPr lang="ru-RU" sz="1600" b="1" smtClean="0">
                <a:solidFill>
                  <a:schemeClr val="tx1">
                    <a:lumMod val="95000"/>
                  </a:schemeClr>
                </a:solidFill>
              </a:rPr>
              <a:t>, Новоуральск и Зеленогорск</a:t>
            </a:r>
            <a:endParaRPr lang="ru-RU" sz="16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4743" y="1507103"/>
            <a:ext cx="4253220" cy="904863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ct val="20000"/>
              </a:spcAft>
            </a:pP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 детских садов: Зеленогорск, Новоуральск, Заречный ЗАТО, Трехгорный, Озерск</a:t>
            </a:r>
            <a:endParaRPr lang="ru-RU" sz="1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2" name="Изображение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7364" y="2427890"/>
            <a:ext cx="4275623" cy="274861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</p:pic>
      <p:pic>
        <p:nvPicPr>
          <p:cNvPr id="13" name="Изображение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08" y="2394155"/>
            <a:ext cx="4381082" cy="280076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</p:pic>
      <p:sp>
        <p:nvSpPr>
          <p:cNvPr id="14" name="Прямоугольник 13"/>
          <p:cNvSpPr/>
          <p:nvPr/>
        </p:nvSpPr>
        <p:spPr>
          <a:xfrm>
            <a:off x="4717701" y="5225659"/>
            <a:ext cx="44262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 каждом детском саду сети созданы пространства «</a:t>
            </a:r>
            <a:r>
              <a:rPr lang="ru-RU" sz="1600" dirty="0" err="1" smtClean="0"/>
              <a:t>OpenSpace</a:t>
            </a:r>
            <a:r>
              <a:rPr lang="ru-RU" sz="1600" dirty="0" smtClean="0"/>
              <a:t>» (минимум 150 </a:t>
            </a:r>
            <a:r>
              <a:rPr lang="ru-RU" sz="1600" dirty="0" err="1" smtClean="0"/>
              <a:t>кв.м</a:t>
            </a:r>
            <a:r>
              <a:rPr lang="ru-RU" sz="1600" dirty="0" smtClean="0"/>
              <a:t>.)</a:t>
            </a:r>
          </a:p>
          <a:p>
            <a:r>
              <a:rPr lang="ru-RU" sz="1600" dirty="0" smtClean="0"/>
              <a:t>Реализуются программы развития детей, в основе которых свободный выбор деятельности, и двуязычие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6" name="Прямоугольник 15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21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84010" y="992036"/>
            <a:ext cx="328246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4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399880793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103" y="-1"/>
            <a:ext cx="8134512" cy="1438031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Конкурсная программа проекта «</a:t>
            </a:r>
            <a:r>
              <a:rPr lang="ru-RU" sz="2600" b="1" dirty="0" smtClean="0"/>
              <a:t>Школа </a:t>
            </a:r>
            <a:r>
              <a:rPr lang="ru-RU" sz="2600" b="1" dirty="0" err="1" smtClean="0"/>
              <a:t>Росатома</a:t>
            </a:r>
            <a:r>
              <a:rPr lang="ru-RU" sz="2600" b="1" dirty="0" smtClean="0"/>
              <a:t>»</a:t>
            </a:r>
            <a:endParaRPr lang="ru-RU" sz="2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68500" y="2312393"/>
            <a:ext cx="4109776" cy="64633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smtClean="0"/>
              <a:t>Профессиональное инновационное сообщество 600 лучших педагогов</a:t>
            </a:r>
          </a:p>
        </p:txBody>
      </p:sp>
      <p:pic>
        <p:nvPicPr>
          <p:cNvPr id="15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27" y="2248588"/>
            <a:ext cx="4295734" cy="3107183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6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1273" y="3091173"/>
            <a:ext cx="4162247" cy="2988080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63412" y="1660723"/>
            <a:ext cx="4906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За 5 лет — 100 стажировок для 2000 педагогов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4" name="Прямоугольник 13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84010" y="992036"/>
            <a:ext cx="328246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5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27325340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rosatomschool.ru/images/site/mini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892" y="1059728"/>
            <a:ext cx="9530892" cy="5798272"/>
          </a:xfrm>
          <a:prstGeom prst="rect">
            <a:avLst/>
          </a:prstGeom>
          <a:noFill/>
        </p:spPr>
      </p:pic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380325" cy="1323404"/>
          </a:xfrm>
        </p:spPr>
        <p:txBody>
          <a:bodyPr>
            <a:normAutofit/>
          </a:bodyPr>
          <a:lstStyle/>
          <a:p>
            <a:r>
              <a:rPr lang="ru-RU" sz="2600" b="1" smtClean="0"/>
              <a:t>Проектируем будущее в 21 городе «Росатома»</a:t>
            </a:r>
            <a:endParaRPr lang="ru-RU" sz="2600" b="1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06401" y="1518086"/>
            <a:ext cx="6463323" cy="1912119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 marR="0" lvl="0" indent="0" fontAlgn="base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mtClean="0">
                <a:solidFill>
                  <a:srgbClr val="FFFF00"/>
                </a:solidFill>
              </a:rPr>
              <a:t>Миссия проекта</a:t>
            </a:r>
          </a:p>
          <a:p>
            <a:pPr marL="179388" marR="0" lvl="0" indent="-179388" fontAlgn="base">
              <a:spcAft>
                <a:spcPts val="6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ru-RU" b="1" smtClean="0">
                <a:solidFill>
                  <a:schemeClr val="tx1">
                    <a:lumMod val="95000"/>
                  </a:schemeClr>
                </a:solidFill>
              </a:rPr>
              <a:t>Проектировать будущее с детьми, их родителями, педагогами и всеми жителями</a:t>
            </a:r>
          </a:p>
          <a:p>
            <a:pPr marL="179388" marR="0" lvl="0" indent="-179388" fontAlgn="base">
              <a:spcAft>
                <a:spcPts val="600"/>
              </a:spcAft>
              <a:buClrTx/>
              <a:buSzPct val="125000"/>
              <a:buFont typeface="Arial" pitchFamily="34" charset="0"/>
              <a:buChar char="•"/>
              <a:tabLst/>
              <a:defRPr/>
            </a:pPr>
            <a:r>
              <a:rPr lang="ru-RU" b="1" smtClean="0">
                <a:solidFill>
                  <a:schemeClr val="tx1">
                    <a:lumMod val="95000"/>
                  </a:schemeClr>
                </a:solidFill>
              </a:rPr>
              <a:t>Оказываться в этом будущем раньше других</a:t>
            </a:r>
            <a:endParaRPr lang="ru-RU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052096" y="3793067"/>
            <a:ext cx="6016729" cy="2215847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ru-RU" sz="2400" b="1" smtClean="0">
                <a:solidFill>
                  <a:srgbClr val="FFFF00"/>
                </a:solidFill>
              </a:rPr>
              <a:t>Цель проекта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>
                <a:solidFill>
                  <a:schemeClr val="tx1">
                    <a:lumMod val="95000"/>
                  </a:schemeClr>
                </a:solidFill>
              </a:rPr>
              <a:t>Поддержка и развитие уникальности городов расположения предприятий ГК «Росатом» через формирование современных профессионально-общественных представлений </a:t>
            </a:r>
            <a:r>
              <a:rPr lang="ru-RU" sz="1800" b="1">
                <a:solidFill>
                  <a:schemeClr val="tx1">
                    <a:lumMod val="95000"/>
                  </a:schemeClr>
                </a:solidFill>
              </a:rPr>
              <a:t>о </a:t>
            </a:r>
            <a:r>
              <a:rPr lang="ru-RU" sz="1800" b="1" smtClean="0">
                <a:solidFill>
                  <a:schemeClr val="tx1">
                    <a:lumMod val="95000"/>
                  </a:schemeClr>
                </a:solidFill>
              </a:rPr>
              <a:t>требованиях к </a:t>
            </a:r>
            <a:r>
              <a:rPr lang="ru-RU" sz="1800" b="1" dirty="0">
                <a:solidFill>
                  <a:schemeClr val="tx1">
                    <a:lumMod val="95000"/>
                  </a:schemeClr>
                </a:solidFill>
              </a:rPr>
              <a:t>современному </a:t>
            </a:r>
            <a:r>
              <a:rPr lang="ru-RU" sz="1800" b="1">
                <a:solidFill>
                  <a:schemeClr val="tx1">
                    <a:lumMod val="95000"/>
                  </a:schemeClr>
                </a:solidFill>
              </a:rPr>
              <a:t>качеству </a:t>
            </a:r>
            <a:r>
              <a:rPr lang="ru-RU" sz="1800" b="1" smtClean="0">
                <a:solidFill>
                  <a:schemeClr val="tx1">
                    <a:lumMod val="95000"/>
                  </a:schemeClr>
                </a:solidFill>
              </a:rPr>
              <a:t>образования</a:t>
            </a:r>
            <a:endParaRPr lang="ru-RU" sz="18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551525" y="2582369"/>
            <a:ext cx="1979525" cy="1897464"/>
            <a:chOff x="5615715" y="1370895"/>
            <a:chExt cx="1048932" cy="1048932"/>
          </a:xfrm>
        </p:grpSpPr>
        <p:sp>
          <p:nvSpPr>
            <p:cNvPr id="16" name="Овал 15"/>
            <p:cNvSpPr/>
            <p:nvPr/>
          </p:nvSpPr>
          <p:spPr>
            <a:xfrm>
              <a:off x="5615715" y="1370895"/>
              <a:ext cx="1048932" cy="1048932"/>
            </a:xfrm>
            <a:prstGeom prst="ellipse">
              <a:avLst/>
            </a:prstGeom>
            <a:ln w="635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Picture 5" descr="D:\!max\!DOC\Dropbox\1EVR\!TOP\AI__ATOM\imaz\ROSATOM_school_A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97510" y="1577933"/>
              <a:ext cx="517770" cy="612804"/>
            </a:xfrm>
            <a:prstGeom prst="rect">
              <a:avLst/>
            </a:prstGeom>
            <a:noFill/>
          </p:spPr>
        </p:pic>
      </p:grpSp>
      <p:grpSp>
        <p:nvGrpSpPr>
          <p:cNvPr id="22" name="Группа 21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23" name="Прямоугольник 22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4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25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84010" y="992036"/>
            <a:ext cx="328246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6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00817417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102" y="1"/>
            <a:ext cx="8251745" cy="1385928"/>
          </a:xfrm>
        </p:spPr>
        <p:txBody>
          <a:bodyPr>
            <a:noAutofit/>
          </a:bodyPr>
          <a:lstStyle/>
          <a:p>
            <a:r>
              <a:rPr lang="ru-RU" sz="2600" b="1" smtClean="0">
                <a:solidFill>
                  <a:schemeClr val="tx1">
                    <a:lumMod val="95000"/>
                  </a:schemeClr>
                </a:solidFill>
              </a:rPr>
              <a:t>Города-участники проекта  лидируют по ряду региональных и федеральных показателей</a:t>
            </a:r>
            <a:endParaRPr lang="ru-RU" sz="2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793822" y="1613728"/>
            <a:ext cx="7459224" cy="4305123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288000" tIns="144000" rIns="288000" bIns="144000" rtlCol="0" anchor="ctr" anchorCtr="0">
            <a:noAutofit/>
          </a:bodyPr>
          <a:lstStyle/>
          <a:p>
            <a:pPr marL="179388" indent="-179388" fontAlgn="base">
              <a:spcAft>
                <a:spcPts val="1800"/>
              </a:spcAft>
              <a:buSzPct val="125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По итогам 2015 в профессиональных конкурсах регионального уровня выиграли или стали призерами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16 педагогов</a:t>
            </a:r>
          </a:p>
          <a:p>
            <a:pPr marL="179388" indent="-179388" fontAlgn="base">
              <a:spcAft>
                <a:spcPts val="1800"/>
              </a:spcAft>
              <a:buSzPct val="125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По итогам 2015 в профессиональных конкурсах федерального уровня выиграли или стали призерами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3 педагога (Новоуральск (2), Трехгорный (1</a:t>
            </a: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)).</a:t>
            </a:r>
            <a:endParaRPr lang="ru-RU" sz="2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79388" indent="-179388" fontAlgn="base">
              <a:spcAft>
                <a:spcPts val="1800"/>
              </a:spcAft>
              <a:buSzPct val="125000"/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Ежегодно от 12 до 20 школ городов-участников проекта входят в ТОР-500 лучших школ России и 2-4 школы входят</a:t>
            </a:r>
            <a:b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в ТОР-100 лучших школ России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1" name="Прямоугольник 10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2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4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591341" y="992036"/>
            <a:ext cx="420915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7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9501007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6102" y="1"/>
            <a:ext cx="7827963" cy="1281721"/>
          </a:xfrm>
        </p:spPr>
        <p:txBody>
          <a:bodyPr>
            <a:noAutofit/>
          </a:bodyPr>
          <a:lstStyle/>
          <a:p>
            <a:r>
              <a:rPr lang="ru-RU" sz="2600" b="1" smtClean="0">
                <a:solidFill>
                  <a:schemeClr val="tx1">
                    <a:lumMod val="95000"/>
                  </a:schemeClr>
                </a:solidFill>
              </a:rPr>
              <a:t>Города-участники проекта  лидируют по ряду региональных и федеральных показателей</a:t>
            </a:r>
            <a:endParaRPr lang="ru-RU" sz="2600" b="1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75323" y="1136433"/>
          <a:ext cx="7010400" cy="5631552"/>
        </p:xfrm>
        <a:graphic>
          <a:graphicData uri="http://schemas.openxmlformats.org/drawingml/2006/table">
            <a:tbl>
              <a:tblPr/>
              <a:tblGrid>
                <a:gridCol w="2434012"/>
                <a:gridCol w="1661464"/>
                <a:gridCol w="2914924"/>
              </a:tblGrid>
              <a:tr h="854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Учащиеся города, ставших призерами или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победителями областного этапа Всероссийской олимпиады школьников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8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Доля от всех призовых мест по субъекту РФ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Димитровград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Железногорск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37,5%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Заречный ЗАТО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38,9%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Зеленогорск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24,4%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Новоуральск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Озерск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38,1%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Саров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Северск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Снежинск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7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Сосновый Бор 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7365D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21%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784" marR="65784" marT="91773" marB="91773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1" name="Прямоугольник 10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2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3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621486" y="992036"/>
            <a:ext cx="390770" cy="365125"/>
          </a:xfrm>
        </p:spPr>
        <p:txBody>
          <a:bodyPr/>
          <a:lstStyle/>
          <a:p>
            <a:pPr algn="l"/>
            <a:fld id="{AD52DFE0-4C63-D047-97D4-214861BAE227}" type="slidenum">
              <a:rPr lang="ru-RU" sz="1400" smtClean="0"/>
              <a:pPr algn="l"/>
              <a:t>8</a:t>
            </a:fld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411200975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858" y="145143"/>
            <a:ext cx="8726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+mj-lt"/>
              </a:rPr>
              <a:t>Структура проекта в 2016-2017 году</a:t>
            </a:r>
            <a:endParaRPr lang="ru-RU" sz="40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8002" y="1161143"/>
            <a:ext cx="2939142" cy="2249714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Конкурсная программа для детей и взрослых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5964" y="1168400"/>
            <a:ext cx="2182156" cy="2242457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Системные 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мероприятия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 «Школы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Росатома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2935" y="3679370"/>
            <a:ext cx="2131351" cy="2307773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Проекты  «Школы </a:t>
            </a:r>
            <a:r>
              <a:rPr lang="ru-RU" sz="2400" b="1" dirty="0" err="1" smtClean="0">
                <a:solidFill>
                  <a:schemeClr val="tx1">
                    <a:lumMod val="95000"/>
                  </a:schemeClr>
                </a:solidFill>
              </a:rPr>
              <a:t>Росатома</a:t>
            </a: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76905" y="3704772"/>
            <a:ext cx="2940531" cy="2246085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Образовательные программы (семинары, стажировки, повышение квалификации)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5" y="3705076"/>
            <a:ext cx="2919110" cy="11753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5192" y="4953001"/>
            <a:ext cx="2940522" cy="1059541"/>
          </a:xfrm>
          <a:prstGeom prst="rect">
            <a:avLst/>
          </a:prstGeom>
          <a:solidFill>
            <a:srgbClr val="8EB4E3">
              <a:alpha val="30980"/>
            </a:srgbClr>
          </a:solidFill>
        </p:spPr>
        <p:txBody>
          <a:bodyPr vert="horz" lIns="180000" tIns="144000" rIns="180000" bIns="144000" rtlCol="0" anchor="ctr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</a:rPr>
              <a:t>Сайт </a:t>
            </a:r>
            <a:r>
              <a:rPr lang="en-US" sz="2000" b="1" dirty="0" err="1" smtClean="0">
                <a:solidFill>
                  <a:schemeClr val="tx1">
                    <a:lumMod val="95000"/>
                  </a:schemeClr>
                </a:solidFill>
              </a:rPr>
              <a:t>www.rosatomschool.ru</a:t>
            </a:r>
            <a:endParaRPr lang="en-US" sz="20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spcBef>
                <a:spcPts val="600"/>
              </a:spcBef>
            </a:pP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990" y="1215565"/>
            <a:ext cx="854676" cy="752929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714" y="2649309"/>
            <a:ext cx="876559" cy="766989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0883" y="2050143"/>
            <a:ext cx="899635" cy="52432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410471" y="1"/>
            <a:ext cx="733532" cy="1615180"/>
            <a:chOff x="8573481" y="1"/>
            <a:chExt cx="570521" cy="1615180"/>
          </a:xfrm>
        </p:grpSpPr>
        <p:sp>
          <p:nvSpPr>
            <p:cNvPr id="17" name="Прямоугольник 16"/>
            <p:cNvSpPr/>
            <p:nvPr/>
          </p:nvSpPr>
          <p:spPr>
            <a:xfrm rot="16200000">
              <a:off x="8051152" y="522330"/>
              <a:ext cx="1615180" cy="570521"/>
            </a:xfrm>
            <a:prstGeom prst="rect">
              <a:avLst/>
            </a:prstGeom>
            <a:gradFill flip="none" rotWithShape="0">
              <a:gsLst>
                <a:gs pos="10000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13" descr="D:\!max\!DOC\Dropbox\1EVR\!TOP\AI__ATOM\imaz\logo_РосАтом___прозрачный_фон.png"/>
            <p:cNvPicPr>
              <a:picLocks noChangeAspect="1" noChangeArrowheads="1"/>
            </p:cNvPicPr>
            <p:nvPr/>
          </p:nvPicPr>
          <p:blipFill>
            <a:blip r:embed="rId6"/>
            <a:srcRect b="16568"/>
            <a:stretch>
              <a:fillRect/>
            </a:stretch>
          </p:blipFill>
          <p:spPr bwMode="auto">
            <a:xfrm>
              <a:off x="8723156" y="216001"/>
              <a:ext cx="317040" cy="441799"/>
            </a:xfrm>
            <a:prstGeom prst="rect">
              <a:avLst/>
            </a:prstGeom>
            <a:noFill/>
          </p:spPr>
        </p:pic>
      </p:grpSp>
      <p:sp>
        <p:nvSpPr>
          <p:cNvPr id="19" name="Номер слайда 17"/>
          <p:cNvSpPr txBox="1">
            <a:spLocks/>
          </p:cNvSpPr>
          <p:nvPr/>
        </p:nvSpPr>
        <p:spPr>
          <a:xfrm>
            <a:off x="8617858" y="992036"/>
            <a:ext cx="503256" cy="368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 smtClean="0"/>
              <a:t>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447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542</Words>
  <Application>Microsoft Macintosh PowerPoint</Application>
  <PresentationFormat>Экран (4:3)</PresentationFormat>
  <Paragraphs>143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Проект «Школа Росатома» отраслевая образовательная инициатива Госкорпорации «Росатом»</vt:lpstr>
      <vt:lpstr>Проект «Школа Росатома» реализуется с 2011–2012  учебного года</vt:lpstr>
      <vt:lpstr>Уникальные события в рамках проекта</vt:lpstr>
      <vt:lpstr>Инновационная сеть образовательных организаци «Школа Росатома»  (софинансирование с муниципалитетом 50/50 на 3 года)</vt:lpstr>
      <vt:lpstr>Конкурсная программа проекта «Школа Росатома»</vt:lpstr>
      <vt:lpstr>Проектируем будущее в 21 городе «Росатома»</vt:lpstr>
      <vt:lpstr>Города-участники проекта  лидируют по ряду региональных и федеральных показателей</vt:lpstr>
      <vt:lpstr>Города-участники проекта  лидируют по ряду региональных и федеральных показателей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Планы</vt:lpstr>
    </vt:vector>
  </TitlesOfParts>
  <Company>nata.maixma@gmail.com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Независимая система оценки качества образования</dc:title>
  <dc:creator>Наталья Шадрина</dc:creator>
  <cp:lastModifiedBy>RomanS</cp:lastModifiedBy>
  <cp:revision>266</cp:revision>
  <dcterms:created xsi:type="dcterms:W3CDTF">2016-03-19T16:59:09Z</dcterms:created>
  <dcterms:modified xsi:type="dcterms:W3CDTF">2016-09-28T14:58:18Z</dcterms:modified>
</cp:coreProperties>
</file>