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6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9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1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4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3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7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5C6C-ECB4-8947-B402-77D8E54AD48C}" type="datetimeFigureOut">
              <a:rPr lang="ru-RU" smtClean="0"/>
              <a:t>29.09.16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6E11-FAE4-704D-AF15-81865DD08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2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905373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>
                <a:solidFill>
                  <a:srgbClr val="800000"/>
                </a:solidFill>
              </a:rPr>
              <a:t>Возможности эффективной реализации в рамках проекта «Школа </a:t>
            </a:r>
            <a:r>
              <a:rPr lang="ru-RU" sz="4000" b="1" dirty="0" err="1">
                <a:solidFill>
                  <a:srgbClr val="800000"/>
                </a:solidFill>
              </a:rPr>
              <a:t>Росатома</a:t>
            </a:r>
            <a:r>
              <a:rPr lang="ru-RU" sz="4000" b="1" dirty="0">
                <a:solidFill>
                  <a:srgbClr val="800000"/>
                </a:solidFill>
              </a:rPr>
              <a:t>» приоритетов государственной политики в сфере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8245" y="4224896"/>
            <a:ext cx="8439828" cy="1163166"/>
          </a:xfrm>
        </p:spPr>
        <p:txBody>
          <a:bodyPr>
            <a:normAutofit fontScale="77500" lnSpcReduction="20000"/>
          </a:bodyPr>
          <a:lstStyle/>
          <a:p>
            <a:r>
              <a:rPr lang="ru-RU" sz="3000" b="1" dirty="0" smtClean="0">
                <a:solidFill>
                  <a:srgbClr val="000090"/>
                </a:solidFill>
              </a:rPr>
              <a:t>Р.В. Селюков,  первый заместитель директора АНО «Институт проблем образовательной политики «Эврика», координатор конкурсных программ проекта «Школа </a:t>
            </a:r>
            <a:r>
              <a:rPr lang="ru-RU" sz="3000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sz="3000" b="1" dirty="0" smtClean="0">
                <a:solidFill>
                  <a:srgbClr val="000090"/>
                </a:solidFill>
              </a:rPr>
              <a:t>»</a:t>
            </a:r>
            <a:endParaRPr lang="ru-RU" sz="3000" b="1" dirty="0">
              <a:solidFill>
                <a:srgbClr val="00009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552" y="209676"/>
            <a:ext cx="2971800" cy="121920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25427"/>
            <a:ext cx="9144000" cy="133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2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339057" y="131229"/>
            <a:ext cx="5347741" cy="1143000"/>
          </a:xfrm>
        </p:spPr>
        <p:txBody>
          <a:bodyPr>
            <a:noAutofit/>
          </a:bodyPr>
          <a:lstStyle/>
          <a:p>
            <a:pPr algn="r"/>
            <a:r>
              <a:rPr lang="ru-RU" sz="4000" b="1" dirty="0" smtClean="0">
                <a:solidFill>
                  <a:srgbClr val="800000"/>
                </a:solidFill>
              </a:rPr>
              <a:t>Общая ситуация-2016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9" y="198438"/>
            <a:ext cx="2971800" cy="1219200"/>
          </a:xfrm>
          <a:prstGeom prst="rect">
            <a:avLst/>
          </a:prstGeom>
        </p:spPr>
      </p:pic>
      <p:grpSp>
        <p:nvGrpSpPr>
          <p:cNvPr id="25" name="Группа 24"/>
          <p:cNvGrpSpPr/>
          <p:nvPr/>
        </p:nvGrpSpPr>
        <p:grpSpPr>
          <a:xfrm>
            <a:off x="175559" y="1201258"/>
            <a:ext cx="8202813" cy="2686982"/>
            <a:chOff x="0" y="0"/>
            <a:chExt cx="7301865" cy="28575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0" y="0"/>
              <a:ext cx="1257300" cy="2514600"/>
            </a:xfrm>
            <a:prstGeom prst="rect">
              <a:avLst/>
            </a:prstGeom>
            <a:solidFill>
              <a:srgbClr val="83F4F4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Либеральный период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257300" y="571500"/>
              <a:ext cx="1485900" cy="1943100"/>
            </a:xfrm>
            <a:prstGeom prst="rect">
              <a:avLst/>
            </a:prstGeom>
            <a:solidFill>
              <a:srgbClr val="83F4F4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Умеренно-консервативный период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743200" y="228600"/>
              <a:ext cx="1600200" cy="2286000"/>
            </a:xfrm>
            <a:prstGeom prst="rect">
              <a:avLst/>
            </a:prstGeom>
            <a:solidFill>
              <a:srgbClr val="83F4F4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Либерально-технократический период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343400" y="571500"/>
              <a:ext cx="1485900" cy="1943100"/>
            </a:xfrm>
            <a:prstGeom prst="rect">
              <a:avLst/>
            </a:prstGeom>
            <a:solidFill>
              <a:srgbClr val="83F4F4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Умеренно-консервативный период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815965" y="914400"/>
              <a:ext cx="1485900" cy="1600200"/>
            </a:xfrm>
            <a:prstGeom prst="rect">
              <a:avLst/>
            </a:prstGeom>
            <a:solidFill>
              <a:srgbClr val="83F4F4">
                <a:alpha val="1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Консервативный период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1" name="Надпись 6"/>
            <p:cNvSpPr txBox="1"/>
            <p:nvPr/>
          </p:nvSpPr>
          <p:spPr>
            <a:xfrm>
              <a:off x="5320665" y="2514600"/>
              <a:ext cx="6858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2016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2" name="Надпись 7"/>
            <p:cNvSpPr txBox="1"/>
            <p:nvPr/>
          </p:nvSpPr>
          <p:spPr>
            <a:xfrm>
              <a:off x="4063365" y="2514600"/>
              <a:ext cx="6858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2012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3" name="Надпись 8"/>
            <p:cNvSpPr txBox="1"/>
            <p:nvPr/>
          </p:nvSpPr>
          <p:spPr>
            <a:xfrm>
              <a:off x="2577465" y="2514600"/>
              <a:ext cx="6858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2004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4" name="Надпись 9"/>
            <p:cNvSpPr txBox="1"/>
            <p:nvPr/>
          </p:nvSpPr>
          <p:spPr>
            <a:xfrm>
              <a:off x="1091565" y="2514600"/>
              <a:ext cx="6858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1998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35" name="Надпись 10"/>
            <p:cNvSpPr txBox="1"/>
            <p:nvPr/>
          </p:nvSpPr>
          <p:spPr>
            <a:xfrm>
              <a:off x="62865" y="2514600"/>
              <a:ext cx="6858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 b="1">
                  <a:solidFill>
                    <a:srgbClr val="800000"/>
                  </a:solidFill>
                  <a:effectLst/>
                  <a:ea typeface="ＭＳ 明朝"/>
                  <a:cs typeface="Times New Roman"/>
                </a:rPr>
                <a:t>1992</a:t>
              </a:r>
              <a:endParaRPr lang="ru-RU" sz="1200">
                <a:effectLst/>
                <a:ea typeface="ＭＳ 明朝"/>
                <a:cs typeface="Times New Roman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75558" y="3975542"/>
            <a:ext cx="8202813" cy="2934961"/>
            <a:chOff x="0" y="0"/>
            <a:chExt cx="7302500" cy="2857500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635" y="0"/>
              <a:ext cx="7301865" cy="2857500"/>
              <a:chOff x="0" y="0"/>
              <a:chExt cx="7301865" cy="2857500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0" y="0"/>
                <a:ext cx="1257300" cy="2514600"/>
              </a:xfrm>
              <a:prstGeom prst="rect">
                <a:avLst/>
              </a:prstGeom>
              <a:solidFill>
                <a:srgbClr val="83F4F4">
                  <a:alpha val="15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Либеральный период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1257300" y="571500"/>
                <a:ext cx="1485900" cy="1943100"/>
              </a:xfrm>
              <a:prstGeom prst="rect">
                <a:avLst/>
              </a:prstGeom>
              <a:solidFill>
                <a:srgbClr val="83F4F4">
                  <a:alpha val="15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Умеренно-консервативный период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2743200" y="228600"/>
                <a:ext cx="1600200" cy="2286000"/>
              </a:xfrm>
              <a:prstGeom prst="rect">
                <a:avLst/>
              </a:prstGeom>
              <a:solidFill>
                <a:srgbClr val="83F4F4">
                  <a:alpha val="15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Либерально-технократический период</a:t>
                </a:r>
                <a:endParaRPr lang="ru-RU" sz="1200" dirty="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4343400" y="571500"/>
                <a:ext cx="1485900" cy="1943100"/>
              </a:xfrm>
              <a:prstGeom prst="rect">
                <a:avLst/>
              </a:prstGeom>
              <a:solidFill>
                <a:srgbClr val="83F4F4">
                  <a:alpha val="15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Умеренно-консервативный период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5815965" y="914400"/>
                <a:ext cx="1485900" cy="1600200"/>
              </a:xfrm>
              <a:prstGeom prst="rect">
                <a:avLst/>
              </a:prstGeom>
              <a:solidFill>
                <a:srgbClr val="83F4F4">
                  <a:alpha val="15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Консервативный период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8" name="Надпись 6"/>
              <p:cNvSpPr txBox="1"/>
              <p:nvPr/>
            </p:nvSpPr>
            <p:spPr>
              <a:xfrm>
                <a:off x="5320665" y="2514600"/>
                <a:ext cx="6858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2016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59" name="Надпись 7"/>
              <p:cNvSpPr txBox="1"/>
              <p:nvPr/>
            </p:nvSpPr>
            <p:spPr>
              <a:xfrm>
                <a:off x="4063365" y="2514600"/>
                <a:ext cx="6858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2012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60" name="Надпись 8"/>
              <p:cNvSpPr txBox="1"/>
              <p:nvPr/>
            </p:nvSpPr>
            <p:spPr>
              <a:xfrm>
                <a:off x="2577465" y="2514600"/>
                <a:ext cx="6858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2004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61" name="Надпись 9"/>
              <p:cNvSpPr txBox="1"/>
              <p:nvPr/>
            </p:nvSpPr>
            <p:spPr>
              <a:xfrm>
                <a:off x="1091565" y="2514600"/>
                <a:ext cx="6858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1998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  <p:sp>
            <p:nvSpPr>
              <p:cNvPr id="62" name="Надпись 10"/>
              <p:cNvSpPr txBox="1"/>
              <p:nvPr/>
            </p:nvSpPr>
            <p:spPr>
              <a:xfrm>
                <a:off x="62865" y="2514600"/>
                <a:ext cx="6858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1600" b="1">
                    <a:solidFill>
                      <a:srgbClr val="800000"/>
                    </a:solidFill>
                    <a:effectLst/>
                    <a:ea typeface="ＭＳ 明朝"/>
                    <a:cs typeface="Times New Roman"/>
                  </a:rPr>
                  <a:t>1992</a:t>
                </a:r>
                <a:endParaRPr lang="ru-RU" sz="1200">
                  <a:effectLst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49" name="Прямоугольник 48"/>
            <p:cNvSpPr/>
            <p:nvPr/>
          </p:nvSpPr>
          <p:spPr>
            <a:xfrm>
              <a:off x="0" y="2261870"/>
              <a:ext cx="1257300" cy="252095"/>
            </a:xfrm>
            <a:prstGeom prst="rect">
              <a:avLst/>
            </a:prstGeom>
            <a:solidFill>
              <a:schemeClr val="accent6">
                <a:lumMod val="75000"/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278255" y="2132965"/>
              <a:ext cx="1457325" cy="364490"/>
            </a:xfrm>
            <a:prstGeom prst="rect">
              <a:avLst/>
            </a:prstGeom>
            <a:solidFill>
              <a:schemeClr val="accent6">
                <a:lumMod val="75000"/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757805" y="1765935"/>
              <a:ext cx="1576070" cy="731520"/>
            </a:xfrm>
            <a:prstGeom prst="rect">
              <a:avLst/>
            </a:prstGeom>
            <a:solidFill>
              <a:schemeClr val="accent6">
                <a:lumMod val="75000"/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333875" y="1938655"/>
              <a:ext cx="1468120" cy="569595"/>
            </a:xfrm>
            <a:prstGeom prst="rect">
              <a:avLst/>
            </a:prstGeom>
            <a:solidFill>
              <a:schemeClr val="accent6">
                <a:lumMod val="75000"/>
                <a:alpha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419342" y="2327423"/>
            <a:ext cx="594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С</a:t>
            </a:r>
            <a:endParaRPr lang="ru-RU" sz="40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508964" y="5230125"/>
            <a:ext cx="594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800000"/>
                </a:solidFill>
                <a:latin typeface="Times New Roman"/>
                <a:cs typeface="Times New Roman"/>
              </a:rPr>
              <a:t>И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70808" y="5914819"/>
            <a:ext cx="594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?</a:t>
            </a:r>
            <a:endParaRPr lang="ru-RU" sz="4000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376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147359" y="499995"/>
            <a:ext cx="5810265" cy="1143000"/>
          </a:xfrm>
        </p:spPr>
        <p:txBody>
          <a:bodyPr>
            <a:noAutofit/>
          </a:bodyPr>
          <a:lstStyle/>
          <a:p>
            <a:pPr algn="r"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Образование как институт выравнивания стартовых возможностей?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9" y="198438"/>
            <a:ext cx="29718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59" y="4941390"/>
            <a:ext cx="56626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600" b="1" dirty="0" smtClean="0">
              <a:solidFill>
                <a:srgbClr val="660066"/>
              </a:solidFill>
            </a:endParaRPr>
          </a:p>
          <a:p>
            <a:r>
              <a:rPr lang="ru-RU" sz="2600" b="1" dirty="0" smtClean="0">
                <a:solidFill>
                  <a:srgbClr val="660066"/>
                </a:solidFill>
              </a:rPr>
              <a:t>?    Вариативность, многообразие</a:t>
            </a:r>
          </a:p>
          <a:p>
            <a:endParaRPr lang="ru-RU" sz="2600" b="1" dirty="0" smtClean="0">
              <a:solidFill>
                <a:srgbClr val="660066"/>
              </a:solidFill>
            </a:endParaRPr>
          </a:p>
          <a:p>
            <a:r>
              <a:rPr lang="ru-RU" sz="2600" b="1" dirty="0" smtClean="0">
                <a:solidFill>
                  <a:srgbClr val="660066"/>
                </a:solidFill>
              </a:rPr>
              <a:t>??  Стабильность, единообразие</a:t>
            </a:r>
            <a:endParaRPr lang="ru-RU" sz="2600" b="1" dirty="0">
              <a:solidFill>
                <a:srgbClr val="660066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60" y="2023640"/>
            <a:ext cx="4117026" cy="2572255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179" y="2044129"/>
            <a:ext cx="4284805" cy="26411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49015" y="5367576"/>
            <a:ext cx="350293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000090"/>
                </a:solidFill>
              </a:rPr>
              <a:t>Серединный путь в консервативном подходе возможен</a:t>
            </a:r>
            <a:endParaRPr lang="ru-RU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482452" y="323886"/>
            <a:ext cx="5347741" cy="1143000"/>
          </a:xfrm>
        </p:spPr>
        <p:txBody>
          <a:bodyPr>
            <a:noAutofit/>
          </a:bodyPr>
          <a:lstStyle/>
          <a:p>
            <a:pPr algn="r"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ШРА и развитие сети образовательных организаций в муниципалитетах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9" y="198438"/>
            <a:ext cx="29718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60" y="1667817"/>
            <a:ext cx="87354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600" b="1" dirty="0" smtClean="0">
                <a:solidFill>
                  <a:srgbClr val="660066"/>
                </a:solidFill>
              </a:rPr>
              <a:t>Инновационная сеть образовательных организаций «Школа </a:t>
            </a:r>
            <a:r>
              <a:rPr lang="ru-RU" sz="2600" b="1" dirty="0" err="1" smtClean="0">
                <a:solidFill>
                  <a:srgbClr val="660066"/>
                </a:solidFill>
              </a:rPr>
              <a:t>Росатома</a:t>
            </a:r>
            <a:r>
              <a:rPr lang="ru-RU" sz="2600" b="1" dirty="0" smtClean="0">
                <a:solidFill>
                  <a:srgbClr val="660066"/>
                </a:solidFill>
              </a:rPr>
              <a:t>»:</a:t>
            </a:r>
          </a:p>
          <a:p>
            <a:pPr marL="342900" indent="-342900">
              <a:buFontTx/>
              <a:buChar char="-"/>
            </a:pPr>
            <a:r>
              <a:rPr lang="ru-RU" sz="2600" b="1" dirty="0" smtClean="0">
                <a:solidFill>
                  <a:srgbClr val="000090"/>
                </a:solidFill>
              </a:rPr>
              <a:t>Развитие сети детских садов в разных демографических ситуациях (</a:t>
            </a:r>
            <a:r>
              <a:rPr lang="en-US" sz="2600" b="1" dirty="0" err="1" smtClean="0">
                <a:solidFill>
                  <a:srgbClr val="000090"/>
                </a:solidFill>
              </a:rPr>
              <a:t>OpenSpace</a:t>
            </a:r>
            <a:r>
              <a:rPr lang="en-US" sz="2600" b="1" dirty="0" smtClean="0">
                <a:solidFill>
                  <a:srgbClr val="000090"/>
                </a:solidFill>
              </a:rPr>
              <a:t> </a:t>
            </a:r>
            <a:r>
              <a:rPr lang="ru-RU" sz="2600" b="1" dirty="0" smtClean="0">
                <a:solidFill>
                  <a:srgbClr val="000090"/>
                </a:solidFill>
              </a:rPr>
              <a:t>как покрывающее решение для муниципалитетов, в которых мало дошкольников и в которых не хватает мест в детских садах);</a:t>
            </a:r>
          </a:p>
          <a:p>
            <a:pPr marL="342900" indent="-342900">
              <a:buFontTx/>
              <a:buChar char="-"/>
            </a:pPr>
            <a:r>
              <a:rPr lang="ru-RU" sz="2600" b="1" dirty="0" smtClean="0">
                <a:solidFill>
                  <a:srgbClr val="000090"/>
                </a:solidFill>
              </a:rPr>
              <a:t>Развитие сети школ (школы-комплексы или школы ступеней</a:t>
            </a:r>
            <a:r>
              <a:rPr lang="ru-RU" sz="2600" b="1" dirty="0" smtClean="0">
                <a:solidFill>
                  <a:srgbClr val="000090"/>
                </a:solidFill>
              </a:rPr>
              <a:t>);</a:t>
            </a:r>
          </a:p>
          <a:p>
            <a:pPr marL="342900" indent="-342900">
              <a:buFontTx/>
              <a:buChar char="-"/>
            </a:pPr>
            <a:r>
              <a:rPr lang="ru-RU" sz="2600" b="1" dirty="0" smtClean="0">
                <a:solidFill>
                  <a:srgbClr val="000090"/>
                </a:solidFill>
              </a:rPr>
              <a:t>Иные подходы к формированию предметно-пространственных сред (пополнение основных фондов, содержание имущества);</a:t>
            </a:r>
            <a:endParaRPr lang="ru-RU" sz="2600" b="1" dirty="0" smtClean="0">
              <a:solidFill>
                <a:srgbClr val="000090"/>
              </a:solidFill>
            </a:endParaRPr>
          </a:p>
          <a:p>
            <a:r>
              <a:rPr lang="ru-RU" sz="2600" b="1" dirty="0" smtClean="0">
                <a:solidFill>
                  <a:srgbClr val="660066"/>
                </a:solidFill>
              </a:rPr>
              <a:t>Принципиально разные кейсы: </a:t>
            </a:r>
            <a:r>
              <a:rPr lang="ru-RU" sz="2600" b="1" dirty="0" smtClean="0">
                <a:solidFill>
                  <a:srgbClr val="000090"/>
                </a:solidFill>
              </a:rPr>
              <a:t>Зеленогорск, Новоуральск, Заречный ЗАТО, Саров</a:t>
            </a:r>
            <a:r>
              <a:rPr lang="is-IS" sz="2600" b="1" dirty="0" smtClean="0">
                <a:solidFill>
                  <a:srgbClr val="000090"/>
                </a:solidFill>
              </a:rPr>
              <a:t>…</a:t>
            </a:r>
            <a:endParaRPr lang="ru-RU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85963" y="-32667"/>
            <a:ext cx="6173671" cy="1143000"/>
          </a:xfrm>
        </p:spPr>
        <p:txBody>
          <a:bodyPr>
            <a:noAutofit/>
          </a:bodyPr>
          <a:lstStyle/>
          <a:p>
            <a:pPr algn="r"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ШРА и изменение содержания образования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74" y="34542"/>
            <a:ext cx="29718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590" y="844002"/>
            <a:ext cx="8735424" cy="6109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300" b="1" dirty="0" smtClean="0">
                <a:solidFill>
                  <a:srgbClr val="660066"/>
                </a:solidFill>
              </a:rPr>
              <a:t>Инновационная сеть образовательных организаций «Школа </a:t>
            </a:r>
            <a:r>
              <a:rPr lang="ru-RU" sz="2300" b="1" dirty="0" err="1" smtClean="0">
                <a:solidFill>
                  <a:srgbClr val="660066"/>
                </a:solidFill>
              </a:rPr>
              <a:t>Росатома</a:t>
            </a:r>
            <a:r>
              <a:rPr lang="ru-RU" sz="2300" b="1" dirty="0" smtClean="0">
                <a:solidFill>
                  <a:srgbClr val="660066"/>
                </a:solidFill>
              </a:rPr>
              <a:t>»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Модернизация </a:t>
            </a:r>
            <a:r>
              <a:rPr lang="ru-RU" sz="2300" b="1" dirty="0">
                <a:solidFill>
                  <a:srgbClr val="000090"/>
                </a:solidFill>
              </a:rPr>
              <a:t>программ образовательных организаций, проектирование легальных эффективных форматов реализации программ в условиях ФГОС уровней общего образования</a:t>
            </a:r>
            <a:r>
              <a:rPr lang="ru-RU" sz="2300" b="1" dirty="0" smtClean="0">
                <a:solidFill>
                  <a:srgbClr val="00009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Модернизация предметно-пространственной среды в образовательной организации;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Отработка новых функциональных позиций в педагогических коллективах, внедрение эффективного контракта и </a:t>
            </a:r>
            <a:r>
              <a:rPr lang="ru-RU" sz="2300" b="1" dirty="0" err="1" smtClean="0">
                <a:solidFill>
                  <a:srgbClr val="000090"/>
                </a:solidFill>
              </a:rPr>
              <a:t>проф.стандарта</a:t>
            </a:r>
            <a:r>
              <a:rPr lang="ru-RU" sz="2300" b="1" dirty="0" smtClean="0">
                <a:solidFill>
                  <a:srgbClr val="000090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ru-RU" sz="2300" b="1" dirty="0" smtClean="0">
                <a:solidFill>
                  <a:srgbClr val="660066"/>
                </a:solidFill>
              </a:rPr>
              <a:t>Конкурсная программа проекта «Школа </a:t>
            </a:r>
            <a:r>
              <a:rPr lang="ru-RU" sz="2300" b="1" dirty="0" err="1" smtClean="0">
                <a:solidFill>
                  <a:srgbClr val="660066"/>
                </a:solidFill>
              </a:rPr>
              <a:t>Росатома</a:t>
            </a:r>
            <a:r>
              <a:rPr lang="ru-RU" sz="2300" b="1" dirty="0" smtClean="0">
                <a:solidFill>
                  <a:srgbClr val="660066"/>
                </a:solidFill>
              </a:rPr>
              <a:t>»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Изменение профессиональной позиции педагога;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Технологическое перевооружение педагогов.</a:t>
            </a:r>
          </a:p>
          <a:p>
            <a:pPr marL="342900" indent="-342900">
              <a:buFont typeface="Arial"/>
              <a:buChar char="•"/>
            </a:pPr>
            <a:r>
              <a:rPr lang="ru-RU" sz="2300" b="1" dirty="0" smtClean="0">
                <a:solidFill>
                  <a:srgbClr val="660066"/>
                </a:solidFill>
              </a:rPr>
              <a:t>Метапредметная олимпиада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Технологическое перевооружение учителей;</a:t>
            </a:r>
          </a:p>
          <a:p>
            <a:pPr marL="342900" indent="-342900">
              <a:buFontTx/>
              <a:buChar char="-"/>
            </a:pPr>
            <a:r>
              <a:rPr lang="ru-RU" sz="2300" b="1" dirty="0" smtClean="0">
                <a:solidFill>
                  <a:srgbClr val="000090"/>
                </a:solidFill>
              </a:rPr>
              <a:t>Изменение содержания образовательных форматов.</a:t>
            </a:r>
            <a:endParaRPr lang="ru-RU" sz="23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339057" y="172203"/>
            <a:ext cx="5347741" cy="1143000"/>
          </a:xfrm>
        </p:spPr>
        <p:txBody>
          <a:bodyPr>
            <a:noAutofit/>
          </a:bodyPr>
          <a:lstStyle/>
          <a:p>
            <a:pPr algn="r"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ШРА и модернизация дополнительного образования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9" y="171411"/>
            <a:ext cx="29718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60" y="1218835"/>
            <a:ext cx="8968440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800" b="1" dirty="0">
                <a:solidFill>
                  <a:srgbClr val="660066"/>
                </a:solidFill>
              </a:rPr>
              <a:t>Мероприятия для талантливых детей:</a:t>
            </a:r>
          </a:p>
          <a:p>
            <a:pPr lvl="0"/>
            <a:r>
              <a:rPr lang="ru-RU" sz="2400" b="1" dirty="0" smtClean="0">
                <a:solidFill>
                  <a:srgbClr val="000090"/>
                </a:solidFill>
              </a:rPr>
              <a:t>- Отработка </a:t>
            </a:r>
            <a:r>
              <a:rPr lang="ru-RU" sz="2400" b="1" dirty="0">
                <a:solidFill>
                  <a:srgbClr val="000090"/>
                </a:solidFill>
              </a:rPr>
              <a:t>разнообразия образовательных программ в сфере дополнительного образования детей;</a:t>
            </a:r>
            <a:endParaRPr lang="ru-RU" sz="2400" dirty="0">
              <a:solidFill>
                <a:srgbClr val="000090"/>
              </a:solidFill>
            </a:endParaRPr>
          </a:p>
          <a:p>
            <a:r>
              <a:rPr lang="ru-RU" sz="2400" b="1" dirty="0" smtClean="0">
                <a:solidFill>
                  <a:srgbClr val="000090"/>
                </a:solidFill>
              </a:rPr>
              <a:t>- Отработка </a:t>
            </a:r>
            <a:r>
              <a:rPr lang="ru-RU" sz="2400" b="1" dirty="0">
                <a:solidFill>
                  <a:srgbClr val="000090"/>
                </a:solidFill>
              </a:rPr>
              <a:t>подходов к </a:t>
            </a:r>
            <a:r>
              <a:rPr lang="ru-RU" sz="2400" b="1" dirty="0" err="1">
                <a:solidFill>
                  <a:srgbClr val="000090"/>
                </a:solidFill>
              </a:rPr>
              <a:t>осмечиванию</a:t>
            </a:r>
            <a:r>
              <a:rPr lang="ru-RU" sz="2400" b="1" dirty="0">
                <a:solidFill>
                  <a:srgbClr val="000090"/>
                </a:solidFill>
              </a:rPr>
              <a:t> и упаковыванию в легальные форматы муниципальных работ в сфере дополнительного образования детей</a:t>
            </a:r>
            <a:r>
              <a:rPr lang="ru-RU" sz="2400" b="1" dirty="0" smtClean="0">
                <a:solidFill>
                  <a:srgbClr val="00009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000090"/>
                </a:solidFill>
              </a:rPr>
              <a:t>- Отработка подходов к сохранению выбора ребенком программ </a:t>
            </a:r>
            <a:r>
              <a:rPr lang="ru-RU" sz="2400" b="1" dirty="0" err="1" smtClean="0">
                <a:solidFill>
                  <a:srgbClr val="000090"/>
                </a:solidFill>
              </a:rPr>
              <a:t>доп.образования</a:t>
            </a:r>
            <a:r>
              <a:rPr lang="ru-RU" sz="2400" b="1" dirty="0" smtClean="0">
                <a:solidFill>
                  <a:srgbClr val="000090"/>
                </a:solidFill>
              </a:rPr>
              <a:t> в условиях привязки финансирования организации </a:t>
            </a:r>
            <a:r>
              <a:rPr lang="ru-RU" sz="2400" b="1" dirty="0" err="1" smtClean="0">
                <a:solidFill>
                  <a:srgbClr val="000090"/>
                </a:solidFill>
              </a:rPr>
              <a:t>доп.образования</a:t>
            </a:r>
            <a:r>
              <a:rPr lang="ru-RU" sz="2400" b="1" dirty="0" smtClean="0">
                <a:solidFill>
                  <a:srgbClr val="000090"/>
                </a:solidFill>
              </a:rPr>
              <a:t> к программе.</a:t>
            </a:r>
            <a:endParaRPr lang="ru-RU" sz="2200" b="1" dirty="0" smtClean="0">
              <a:solidFill>
                <a:srgbClr val="00009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2800" b="1" dirty="0">
                <a:solidFill>
                  <a:srgbClr val="660066"/>
                </a:solidFill>
              </a:rPr>
              <a:t>Отраслевые смены для одаренных </a:t>
            </a:r>
            <a:r>
              <a:rPr lang="ru-RU" sz="2800" b="1" dirty="0" smtClean="0">
                <a:solidFill>
                  <a:srgbClr val="660066"/>
                </a:solidFill>
              </a:rPr>
              <a:t>детей:</a:t>
            </a:r>
            <a:endParaRPr lang="ru-RU" sz="2800" b="1" dirty="0">
              <a:solidFill>
                <a:srgbClr val="660066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0090"/>
                </a:solidFill>
              </a:rPr>
              <a:t>- Отработка </a:t>
            </a:r>
            <a:r>
              <a:rPr lang="ru-RU" sz="2400" b="1" dirty="0">
                <a:solidFill>
                  <a:srgbClr val="000090"/>
                </a:solidFill>
              </a:rPr>
              <a:t>разнообразия образовательных программ в сфере дополнительного образования детей;</a:t>
            </a:r>
            <a:endParaRPr lang="ru-RU" sz="2400" dirty="0">
              <a:solidFill>
                <a:srgbClr val="000090"/>
              </a:solidFill>
            </a:endParaRPr>
          </a:p>
          <a:p>
            <a:r>
              <a:rPr lang="ru-RU" sz="2400" b="1" dirty="0" smtClean="0">
                <a:solidFill>
                  <a:srgbClr val="000090"/>
                </a:solidFill>
              </a:rPr>
              <a:t>- Отработка </a:t>
            </a:r>
            <a:r>
              <a:rPr lang="ru-RU" sz="2400" b="1" dirty="0">
                <a:solidFill>
                  <a:srgbClr val="000090"/>
                </a:solidFill>
              </a:rPr>
              <a:t>подходов к </a:t>
            </a:r>
            <a:r>
              <a:rPr lang="ru-RU" sz="2400" b="1" dirty="0" err="1">
                <a:solidFill>
                  <a:srgbClr val="000090"/>
                </a:solidFill>
              </a:rPr>
              <a:t>осмечиванию</a:t>
            </a:r>
            <a:r>
              <a:rPr lang="ru-RU" sz="2400" b="1" dirty="0">
                <a:solidFill>
                  <a:srgbClr val="000090"/>
                </a:solidFill>
              </a:rPr>
              <a:t> и упаковыванию в легальные форматы муниципальных работ в сфере дополнительного образования </a:t>
            </a:r>
            <a:r>
              <a:rPr lang="ru-RU" sz="2400" b="1" dirty="0" smtClean="0">
                <a:solidFill>
                  <a:srgbClr val="000090"/>
                </a:solidFill>
              </a:rPr>
              <a:t>детей.</a:t>
            </a:r>
            <a:r>
              <a:rPr lang="ru-RU" sz="2400" dirty="0" smtClean="0">
                <a:solidFill>
                  <a:srgbClr val="000090"/>
                </a:solidFill>
              </a:rPr>
              <a:t> </a:t>
            </a:r>
            <a:endParaRPr lang="ru-RU" sz="22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1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339057" y="550581"/>
            <a:ext cx="5347741" cy="1143000"/>
          </a:xfrm>
        </p:spPr>
        <p:txBody>
          <a:bodyPr>
            <a:noAutofit/>
          </a:bodyPr>
          <a:lstStyle/>
          <a:p>
            <a:pPr algn="r"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ШРА и </a:t>
            </a:r>
            <a:r>
              <a:rPr lang="ru-RU" sz="4000" b="1" dirty="0" smtClean="0">
                <a:solidFill>
                  <a:srgbClr val="800000"/>
                </a:solidFill>
              </a:rPr>
              <a:t>выращивание общественных представлений о современном качестве образования</a:t>
            </a:r>
            <a:endParaRPr lang="ru-RU" sz="4000" b="1" dirty="0">
              <a:solidFill>
                <a:srgbClr val="8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9" y="171411"/>
            <a:ext cx="2971800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60" y="2164766"/>
            <a:ext cx="8968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Конкурсная программа проекта «Школа </a:t>
            </a:r>
            <a:r>
              <a:rPr lang="ru-RU" sz="2800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sz="2800" b="1" dirty="0" smtClean="0">
                <a:solidFill>
                  <a:srgbClr val="000090"/>
                </a:solidFill>
              </a:rPr>
              <a:t>»;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Системные мероприятия проекта;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Проекты «Школы </a:t>
            </a:r>
            <a:r>
              <a:rPr lang="ru-RU" sz="2800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sz="2800" b="1" dirty="0" smtClean="0">
                <a:solidFill>
                  <a:srgbClr val="000090"/>
                </a:solidFill>
              </a:rPr>
              <a:t>»;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Мероприятия для талантливых детей;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Публичные форматы работы и взаимодействие со СМИ;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Семинары и стажировки;</a:t>
            </a:r>
          </a:p>
          <a:p>
            <a:pPr marL="342900" indent="-342900">
              <a:buFont typeface="Arial"/>
              <a:buChar char="•"/>
            </a:pPr>
            <a:r>
              <a:rPr lang="ru-RU" sz="2800" b="1" dirty="0" smtClean="0">
                <a:solidFill>
                  <a:srgbClr val="000090"/>
                </a:solidFill>
              </a:rPr>
              <a:t>Инновационная сеть образовательных организаций «Школа </a:t>
            </a:r>
            <a:r>
              <a:rPr lang="ru-RU" sz="2800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sz="2800" b="1" dirty="0" smtClean="0">
                <a:solidFill>
                  <a:srgbClr val="000090"/>
                </a:solidFill>
              </a:rPr>
              <a:t>».</a:t>
            </a:r>
          </a:p>
          <a:p>
            <a:pPr marL="342900" indent="-342900">
              <a:buFont typeface="Arial"/>
              <a:buChar char="•"/>
            </a:pPr>
            <a:endParaRPr lang="ru-RU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68964" y="3712694"/>
            <a:ext cx="5347741" cy="11430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4000" b="1" dirty="0" smtClean="0">
                <a:solidFill>
                  <a:srgbClr val="800000"/>
                </a:solidFill>
              </a:rPr>
              <a:t>У нас есть шанс и цель успешно легализовать то, что наработано в проекте «Школа </a:t>
            </a:r>
            <a:r>
              <a:rPr lang="ru-RU" sz="4000" b="1" dirty="0" err="1" smtClean="0">
                <a:solidFill>
                  <a:srgbClr val="800000"/>
                </a:solidFill>
              </a:rPr>
              <a:t>Росатома</a:t>
            </a:r>
            <a:r>
              <a:rPr lang="ru-RU" sz="4000" b="1" dirty="0" smtClean="0">
                <a:solidFill>
                  <a:srgbClr val="800000"/>
                </a:solidFill>
              </a:rPr>
              <a:t>» именно начиная с 2016 года!</a:t>
            </a:r>
            <a:br>
              <a:rPr lang="ru-RU" sz="4000" b="1" dirty="0" smtClean="0">
                <a:solidFill>
                  <a:srgbClr val="800000"/>
                </a:solidFill>
              </a:rPr>
            </a:br>
            <a:r>
              <a:rPr lang="ru-RU" sz="4000" b="1" dirty="0" smtClean="0">
                <a:solidFill>
                  <a:srgbClr val="800000"/>
                </a:solidFill>
              </a:rPr>
              <a:t/>
            </a:r>
            <a:br>
              <a:rPr lang="ru-RU" sz="4000" b="1" dirty="0" smtClean="0">
                <a:solidFill>
                  <a:srgbClr val="800000"/>
                </a:solidFill>
              </a:rPr>
            </a:br>
            <a:r>
              <a:rPr lang="ru-RU" sz="4000" b="1" dirty="0" smtClean="0">
                <a:solidFill>
                  <a:srgbClr val="000090"/>
                </a:solidFill>
              </a:rPr>
              <a:t>Удачи нам!!</a:t>
            </a:r>
            <a:endParaRPr lang="ru-RU" sz="4000" b="1" dirty="0">
              <a:solidFill>
                <a:srgbClr val="00009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375" y="456686"/>
            <a:ext cx="4607560" cy="189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51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452</Words>
  <Application>Microsoft Macintosh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Возможности эффективной реализации в рамках проекта «Школа Росатома» приоритетов государственной политики в сфере образования </vt:lpstr>
      <vt:lpstr>Общая ситуация-2016</vt:lpstr>
      <vt:lpstr>Образование как институт выравнивания стартовых возможностей?</vt:lpstr>
      <vt:lpstr>ШРА и развитие сети образовательных организаций в муниципалитетах</vt:lpstr>
      <vt:lpstr>ШРА и изменение содержания образования</vt:lpstr>
      <vt:lpstr>ШРА и модернизация дополнительного образования</vt:lpstr>
      <vt:lpstr>ШРА и выращивание общественных представлений о современном качестве образования</vt:lpstr>
      <vt:lpstr>У нас есть шанс и цель успешно легализовать то, что наработано в проекте «Школа Росатома» именно начиная с 2016 года!  Удачи нам!!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 Росатома»: образовательная инициатива Госкорпорации «Росатом»</dc:title>
  <dc:creator>RomanS</dc:creator>
  <cp:lastModifiedBy>RomanS</cp:lastModifiedBy>
  <cp:revision>45</cp:revision>
  <dcterms:created xsi:type="dcterms:W3CDTF">2016-08-30T05:01:02Z</dcterms:created>
  <dcterms:modified xsi:type="dcterms:W3CDTF">2016-09-28T22:31:23Z</dcterms:modified>
</cp:coreProperties>
</file>