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9" r:id="rId4"/>
    <p:sldId id="260" r:id="rId5"/>
    <p:sldId id="257" r:id="rId6"/>
    <p:sldId id="262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06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pPr/>
              <a:t>22.02.2017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6642556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hyperlink" Target="https://vk.com/photo-134700603_4562390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9tLxzQ0Z18g" TargetMode="External"/><Relationship Id="rId3" Type="http://schemas.openxmlformats.org/officeDocument/2006/relationships/image" Target="../media/image26.jpeg"/><Relationship Id="rId7" Type="http://schemas.openxmlformats.org/officeDocument/2006/relationships/image" Target="../media/image34.png"/><Relationship Id="rId12" Type="http://schemas.openxmlformats.org/officeDocument/2006/relationships/image" Target="../media/image38.jpeg"/><Relationship Id="rId2" Type="http://schemas.openxmlformats.org/officeDocument/2006/relationships/hyperlink" Target="https://vk.com/photo-134700603_456239026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11" Type="http://schemas.openxmlformats.org/officeDocument/2006/relationships/image" Target="../media/image37.jpeg"/><Relationship Id="rId5" Type="http://schemas.openxmlformats.org/officeDocument/2006/relationships/image" Target="../media/image32.png"/><Relationship Id="rId10" Type="http://schemas.openxmlformats.org/officeDocument/2006/relationships/image" Target="../media/image36.jpeg"/><Relationship Id="rId4" Type="http://schemas.openxmlformats.org/officeDocument/2006/relationships/image" Target="../media/image31.jpeg"/><Relationship Id="rId9" Type="http://schemas.openxmlformats.org/officeDocument/2006/relationships/image" Target="../media/image3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116632"/>
            <a:ext cx="56956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Будем знакомы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1556792"/>
            <a:ext cx="374441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400" b="1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Нехожина</a:t>
            </a:r>
            <a:r>
              <a:rPr lang="ru-RU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Ксения Дмитриевна</a:t>
            </a:r>
            <a:endParaRPr lang="ru-RU" sz="4400" b="1" dirty="0">
              <a:solidFill>
                <a:prstClr val="black"/>
              </a:solidFill>
            </a:endParaRPr>
          </a:p>
        </p:txBody>
      </p:sp>
      <p:pic>
        <p:nvPicPr>
          <p:cNvPr id="8" name="Рисунок 7" descr="DSC_0180.JPG"/>
          <p:cNvPicPr>
            <a:picLocks noChangeAspect="1"/>
          </p:cNvPicPr>
          <p:nvPr/>
        </p:nvPicPr>
        <p:blipFill>
          <a:blip r:embed="rId2" cstate="print"/>
          <a:srcRect l="9512" t="17760" r="19918" b="24669"/>
          <a:stretch>
            <a:fillRect/>
          </a:stretch>
        </p:blipFill>
        <p:spPr>
          <a:xfrm rot="21316122">
            <a:off x="1416022" y="1681486"/>
            <a:ext cx="3185615" cy="392367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076056" y="4149080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родилась</a:t>
            </a: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29 сентября 2005 года</a:t>
            </a: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г.Димитровграде </a:t>
            </a:r>
          </a:p>
          <a:p>
            <a:pPr algn="ctr">
              <a:defRPr/>
            </a:pPr>
            <a:r>
              <a:rPr lang="ru-RU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Ульяновской области</a:t>
            </a:r>
            <a:endParaRPr lang="ru-RU" sz="28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79712" y="0"/>
            <a:ext cx="569566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О себе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71600" y="764704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>
              <a:defRPr/>
            </a:pP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Я  открытый,  активный, веселый, позитивный человек, стремящийся узнавать что-то новое, полезное, экспериментировать, творчески  расти и доводить любое начатое дело до победного конца.  Общительна, легко устанавливаю контакт с другими людьми.</a:t>
            </a:r>
          </a:p>
          <a:p>
            <a:pPr indent="361950">
              <a:defRPr/>
            </a:pP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Учусь в  5 классе Городской гимназии города Димитровграда и 5 классе </a:t>
            </a:r>
            <a:r>
              <a:rPr lang="ru-RU" sz="2400" dirty="0" err="1" smtClean="0">
                <a:solidFill>
                  <a:prstClr val="black"/>
                </a:solidFill>
                <a:latin typeface="Monotype Corsiva" pitchFamily="66" charset="0"/>
              </a:rPr>
              <a:t>Димитровградской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 школы искусств  по классу фортепиано.  Я отличница, но мои увлечения не ограничиваются учебой. 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Стремлюсь </a:t>
            </a:r>
            <a:r>
              <a:rPr lang="ru-RU" sz="2400" dirty="0" smtClean="0">
                <a:solidFill>
                  <a:prstClr val="black"/>
                </a:solidFill>
                <a:latin typeface="Monotype Corsiva" pitchFamily="66" charset="0"/>
              </a:rPr>
              <a:t>принимать участие в различных олимпиадах, конкурсах и других проектах.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11" name="Рисунок 10" descr="DSC_03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77378">
            <a:off x="7012354" y="4074827"/>
            <a:ext cx="1607686" cy="2427291"/>
          </a:xfrm>
          <a:prstGeom prst="rect">
            <a:avLst/>
          </a:prstGeom>
        </p:spPr>
      </p:pic>
      <p:pic>
        <p:nvPicPr>
          <p:cNvPr id="12" name="Рисунок 11" descr="DSC_0372.JPG"/>
          <p:cNvPicPr>
            <a:picLocks noChangeAspect="1"/>
          </p:cNvPicPr>
          <p:nvPr/>
        </p:nvPicPr>
        <p:blipFill>
          <a:blip r:embed="rId3" cstate="print"/>
          <a:srcRect l="23216" r="30333"/>
          <a:stretch>
            <a:fillRect/>
          </a:stretch>
        </p:blipFill>
        <p:spPr>
          <a:xfrm rot="21392836">
            <a:off x="1474084" y="4125369"/>
            <a:ext cx="1675888" cy="2389601"/>
          </a:xfrm>
          <a:prstGeom prst="rect">
            <a:avLst/>
          </a:prstGeom>
        </p:spPr>
      </p:pic>
      <p:pic>
        <p:nvPicPr>
          <p:cNvPr id="13" name="Рисунок 12" descr="DSC_0039.JPG"/>
          <p:cNvPicPr>
            <a:picLocks noChangeAspect="1"/>
          </p:cNvPicPr>
          <p:nvPr/>
        </p:nvPicPr>
        <p:blipFill>
          <a:blip r:embed="rId4" cstate="print"/>
          <a:srcRect r="14532" b="11356"/>
          <a:stretch>
            <a:fillRect/>
          </a:stretch>
        </p:blipFill>
        <p:spPr>
          <a:xfrm>
            <a:off x="3563888" y="4149080"/>
            <a:ext cx="3039853" cy="20882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116632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Мои достижения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836712"/>
            <a:ext cx="8172400" cy="4472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1 место в конкурсе проектов, проводимого в рамках городской научно-практической конференции по математике «Шаг в будущее» (диплом Управления образования Администрации города Димитровграда, январь, 2017 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Диплом </a:t>
            </a:r>
            <a:r>
              <a:rPr lang="en-US" kern="0" dirty="0" smtClean="0">
                <a:latin typeface="Monotype Corsiva" pitchFamily="66" charset="0"/>
              </a:rPr>
              <a:t>II</a:t>
            </a:r>
            <a:r>
              <a:rPr lang="ru-RU" kern="0" dirty="0" smtClean="0">
                <a:latin typeface="Monotype Corsiva" pitchFamily="66" charset="0"/>
              </a:rPr>
              <a:t> степени  </a:t>
            </a:r>
            <a:r>
              <a:rPr lang="ru-RU" kern="0" dirty="0" err="1" smtClean="0">
                <a:latin typeface="Monotype Corsiva" pitchFamily="66" charset="0"/>
              </a:rPr>
              <a:t>онлайн-олимпиада</a:t>
            </a:r>
            <a:r>
              <a:rPr lang="ru-RU" kern="0" dirty="0" smtClean="0">
                <a:latin typeface="Monotype Corsiva" pitchFamily="66" charset="0"/>
              </a:rPr>
              <a:t>«</a:t>
            </a:r>
            <a:r>
              <a:rPr lang="ru-RU" kern="0" dirty="0" err="1" smtClean="0">
                <a:latin typeface="Monotype Corsiva" pitchFamily="66" charset="0"/>
              </a:rPr>
              <a:t>Фоксфорда</a:t>
            </a:r>
            <a:r>
              <a:rPr lang="ru-RU" kern="0" dirty="0" smtClean="0">
                <a:latin typeface="Monotype Corsiva" pitchFamily="66" charset="0"/>
              </a:rPr>
              <a:t>». Сезон </a:t>
            </a:r>
            <a:r>
              <a:rPr lang="en-US" kern="0" dirty="0" smtClean="0">
                <a:latin typeface="Monotype Corsiva" pitchFamily="66" charset="0"/>
              </a:rPr>
              <a:t>IV. (</a:t>
            </a:r>
            <a:r>
              <a:rPr lang="ru-RU" kern="0" dirty="0" smtClean="0">
                <a:latin typeface="Monotype Corsiva" pitchFamily="66" charset="0"/>
              </a:rPr>
              <a:t>октябрь, 2016г.).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Похвальный лист «За отличные успехи в учебе» от 31 мая 2016 г. </a:t>
            </a:r>
            <a:r>
              <a:rPr lang="ru-RU" kern="0" dirty="0" err="1" smtClean="0">
                <a:latin typeface="Monotype Corsiva" pitchFamily="66" charset="0"/>
              </a:rPr>
              <a:t>Рег.номер</a:t>
            </a:r>
            <a:r>
              <a:rPr lang="ru-RU" kern="0" dirty="0" smtClean="0">
                <a:latin typeface="Monotype Corsiva" pitchFamily="66" charset="0"/>
              </a:rPr>
              <a:t> 65.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Призер </a:t>
            </a:r>
            <a:r>
              <a:rPr lang="en-US" kern="0" dirty="0" smtClean="0">
                <a:latin typeface="Monotype Corsiva" pitchFamily="66" charset="0"/>
              </a:rPr>
              <a:t>IV </a:t>
            </a:r>
            <a:r>
              <a:rPr lang="ru-RU" kern="0" dirty="0" smtClean="0">
                <a:latin typeface="Monotype Corsiva" pitchFamily="66" charset="0"/>
              </a:rPr>
              <a:t>регионального Форума исследовательских и творческих достижений учащихся районов и городов Ульяновской области «Море талантов – 2016» (апрель, 2016г.).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Диплом 1 степени олимпиады по Светской этике при православном </a:t>
            </a:r>
            <a:r>
              <a:rPr lang="ru-RU" kern="0" dirty="0" err="1" smtClean="0">
                <a:latin typeface="Monotype Corsiva" pitchFamily="66" charset="0"/>
              </a:rPr>
              <a:t>Свято-Тихоновском</a:t>
            </a:r>
            <a:r>
              <a:rPr lang="ru-RU" kern="0" dirty="0" smtClean="0">
                <a:latin typeface="Monotype Corsiva" pitchFamily="66" charset="0"/>
              </a:rPr>
              <a:t> гуманитарном университете (2015-2016 учебный год).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3 место в школьном этапе Всероссийской олимпиады школьников по русскому языку (2015-2016 учебный год).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Дипломант Ассамблеи звезд Городской гимназии в номинациях «За высокие творческие достижения и стремление к прекрасному», «За большие успехи в учебе и общественной жизни».</a:t>
            </a:r>
          </a:p>
          <a:p>
            <a:pPr marL="342900" indent="-342900" hangingPunct="0">
              <a:lnSpc>
                <a:spcPct val="93000"/>
              </a:lnSpc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latin typeface="Monotype Corsiva" pitchFamily="66" charset="0"/>
              </a:rPr>
              <a:t>Призер  школьной конференции «Детская Творческая Академия» (февраль, 2015 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kern="0" dirty="0">
              <a:latin typeface="Monotype Corsiva" pitchFamily="66" charset="0"/>
            </a:endParaRPr>
          </a:p>
        </p:txBody>
      </p:sp>
      <p:pic>
        <p:nvPicPr>
          <p:cNvPr id="6" name="Рисунок 5" descr="Scan_001.jpg"/>
          <p:cNvPicPr>
            <a:picLocks noChangeAspect="1"/>
          </p:cNvPicPr>
          <p:nvPr/>
        </p:nvPicPr>
        <p:blipFill>
          <a:blip r:embed="rId2" cstate="print"/>
          <a:srcRect r="2441"/>
          <a:stretch>
            <a:fillRect/>
          </a:stretch>
        </p:blipFill>
        <p:spPr bwMode="auto">
          <a:xfrm>
            <a:off x="1907704" y="4941168"/>
            <a:ext cx="1226745" cy="16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5" descr="Scan_001.jpg"/>
          <p:cNvPicPr>
            <a:picLocks noChangeAspect="1"/>
          </p:cNvPicPr>
          <p:nvPr/>
        </p:nvPicPr>
        <p:blipFill>
          <a:blip r:embed="rId3" cstate="print"/>
          <a:srcRect r="5159"/>
          <a:stretch>
            <a:fillRect/>
          </a:stretch>
        </p:blipFill>
        <p:spPr bwMode="auto">
          <a:xfrm rot="404630">
            <a:off x="7823709" y="5071870"/>
            <a:ext cx="1087068" cy="1483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4" descr="Scan_001.jpg"/>
          <p:cNvPicPr>
            <a:picLocks noChangeAspect="1"/>
          </p:cNvPicPr>
          <p:nvPr/>
        </p:nvPicPr>
        <p:blipFill>
          <a:blip r:embed="rId4" cstate="print"/>
          <a:srcRect r="3801"/>
          <a:stretch>
            <a:fillRect/>
          </a:stretch>
        </p:blipFill>
        <p:spPr bwMode="auto">
          <a:xfrm>
            <a:off x="2987824" y="4941168"/>
            <a:ext cx="1231214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Scan_004.jpg"/>
          <p:cNvPicPr>
            <a:picLocks noChangeAspect="1"/>
          </p:cNvPicPr>
          <p:nvPr/>
        </p:nvPicPr>
        <p:blipFill>
          <a:blip r:embed="rId5" cstate="print"/>
          <a:srcRect l="858" r="6744"/>
          <a:stretch>
            <a:fillRect/>
          </a:stretch>
        </p:blipFill>
        <p:spPr bwMode="auto">
          <a:xfrm rot="219487">
            <a:off x="6854621" y="4976289"/>
            <a:ext cx="1152534" cy="1615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7" descr="Scan_00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74421">
            <a:off x="899592" y="5013176"/>
            <a:ext cx="1224136" cy="15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6" descr="Scan_001.jpg"/>
          <p:cNvPicPr>
            <a:picLocks noChangeAspect="1"/>
          </p:cNvPicPr>
          <p:nvPr/>
        </p:nvPicPr>
        <p:blipFill>
          <a:blip r:embed="rId7" cstate="print"/>
          <a:srcRect l="3801" t="2751" r="6519" b="47900"/>
          <a:stretch>
            <a:fillRect/>
          </a:stretch>
        </p:blipFill>
        <p:spPr bwMode="auto">
          <a:xfrm>
            <a:off x="3995936" y="4869160"/>
            <a:ext cx="1413857" cy="1006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4" descr="Scan_001.jpg"/>
          <p:cNvPicPr>
            <a:picLocks noChangeAspect="1"/>
          </p:cNvPicPr>
          <p:nvPr/>
        </p:nvPicPr>
        <p:blipFill>
          <a:blip r:embed="rId8" cstate="print"/>
          <a:srcRect r="2441"/>
          <a:stretch>
            <a:fillRect/>
          </a:stretch>
        </p:blipFill>
        <p:spPr bwMode="auto">
          <a:xfrm>
            <a:off x="5796136" y="4941168"/>
            <a:ext cx="1224136" cy="162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6" descr="Scan_00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16016" y="5661248"/>
            <a:ext cx="126947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87624" y="116632"/>
            <a:ext cx="74888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Мои достижения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908720"/>
            <a:ext cx="8172400" cy="4729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 место в городском этапе региональной олимпиады «Занимательное сольфеджио», лауреат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степени региональной олимпиады «Занимательное сольфеджио» (февраль, 2016г.).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2 место в школьном конкурсе фортепианных ансамблей «Играем вместе» (март, 2016г.)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Дипломант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Межрегионального конкурса фортепианных, камерных, инструментальных ансамблей среди учащихся детских школ искусств «Играем вместе» (апрель, 2016г.).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1 место в городском конкурсе «Занимательное сольфеджио», лауреат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степени региональной олимпиады «Занимательное сольфеджио» (февраль 2015 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Лауреат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Степени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открытого конкурса фортепианных ансамблей  «От классики к современности», ( февраль, 2015 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Призер  школьной конференции «Детская Творческая Академия» (февраль, 2015 г.).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Участник городской фотовыставки «Для друзей открыты двери»,  городского конкурса чтецов «Истоки»,  </a:t>
            </a:r>
            <a:r>
              <a:rPr lang="en-US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III </a:t>
            </a:r>
            <a:r>
              <a:rPr lang="ru-RU" kern="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Monotype Corsiva" pitchFamily="66" charset="0"/>
              </a:rPr>
              <a:t>городского конкурса мастеров художественного слова «Стихов веселых хоровод», городской  концертной программы  «День уважения старости» (сертификаты и благодарственные письма).</a:t>
            </a: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kern="0" dirty="0" smtClean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  <a:p>
            <a:pPr marL="342900" indent="-342900" hangingPunct="0">
              <a:lnSpc>
                <a:spcPct val="93000"/>
              </a:lnSpc>
              <a:spcAft>
                <a:spcPts val="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kern="0" dirty="0">
              <a:solidFill>
                <a:schemeClr val="tx1">
                  <a:lumMod val="95000"/>
                  <a:lumOff val="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6" name="Рисунок 10" descr="Scan_0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75056">
            <a:off x="5627011" y="5408670"/>
            <a:ext cx="935657" cy="1211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7" descr="Scan_001.jpg"/>
          <p:cNvPicPr>
            <a:picLocks noChangeAspect="1"/>
          </p:cNvPicPr>
          <p:nvPr/>
        </p:nvPicPr>
        <p:blipFill>
          <a:blip r:embed="rId3" cstate="print"/>
          <a:srcRect l="2441" t="2751" r="3801"/>
          <a:stretch>
            <a:fillRect/>
          </a:stretch>
        </p:blipFill>
        <p:spPr bwMode="auto">
          <a:xfrm>
            <a:off x="1403648" y="5013176"/>
            <a:ext cx="936104" cy="125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Scan_001.jpg"/>
          <p:cNvPicPr>
            <a:picLocks noChangeAspect="1"/>
          </p:cNvPicPr>
          <p:nvPr/>
        </p:nvPicPr>
        <p:blipFill>
          <a:blip r:embed="rId4" cstate="print"/>
          <a:srcRect r="5159"/>
          <a:stretch>
            <a:fillRect/>
          </a:stretch>
        </p:blipFill>
        <p:spPr bwMode="auto">
          <a:xfrm>
            <a:off x="3923928" y="5301208"/>
            <a:ext cx="982116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9" descr="Scan_00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5301208"/>
            <a:ext cx="1036158" cy="134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11" descr="Scan_001.jpg"/>
          <p:cNvPicPr>
            <a:picLocks noChangeAspect="1"/>
          </p:cNvPicPr>
          <p:nvPr/>
        </p:nvPicPr>
        <p:blipFill>
          <a:blip r:embed="rId6" cstate="print"/>
          <a:srcRect r="2441"/>
          <a:stretch>
            <a:fillRect/>
          </a:stretch>
        </p:blipFill>
        <p:spPr bwMode="auto">
          <a:xfrm rot="439957">
            <a:off x="7837787" y="4747822"/>
            <a:ext cx="1172983" cy="155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3" descr="Scan_001.jpg"/>
          <p:cNvPicPr>
            <a:picLocks noChangeAspect="1"/>
          </p:cNvPicPr>
          <p:nvPr/>
        </p:nvPicPr>
        <p:blipFill>
          <a:blip r:embed="rId7" cstate="print"/>
          <a:srcRect l="2441" r="3801"/>
          <a:stretch>
            <a:fillRect/>
          </a:stretch>
        </p:blipFill>
        <p:spPr bwMode="auto">
          <a:xfrm>
            <a:off x="6300192" y="4725144"/>
            <a:ext cx="1008112" cy="139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6" descr="Scan_001.jpg"/>
          <p:cNvPicPr>
            <a:picLocks noChangeAspect="1"/>
          </p:cNvPicPr>
          <p:nvPr/>
        </p:nvPicPr>
        <p:blipFill>
          <a:blip r:embed="rId8" cstate="print"/>
          <a:srcRect l="6242" r="2718" b="68250"/>
          <a:stretch>
            <a:fillRect/>
          </a:stretch>
        </p:blipFill>
        <p:spPr bwMode="auto">
          <a:xfrm>
            <a:off x="1331640" y="6237312"/>
            <a:ext cx="972418" cy="43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5" descr="Scan_001.jpg"/>
          <p:cNvPicPr>
            <a:picLocks noChangeAspect="1"/>
          </p:cNvPicPr>
          <p:nvPr/>
        </p:nvPicPr>
        <p:blipFill>
          <a:blip r:embed="rId9" cstate="print"/>
          <a:srcRect l="8960" t="32150" r="6795" b="35300"/>
          <a:stretch>
            <a:fillRect/>
          </a:stretch>
        </p:blipFill>
        <p:spPr bwMode="auto">
          <a:xfrm>
            <a:off x="4860032" y="6237312"/>
            <a:ext cx="792088" cy="39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7" descr="Scan_001.jpg"/>
          <p:cNvPicPr>
            <a:picLocks noChangeAspect="1"/>
          </p:cNvPicPr>
          <p:nvPr/>
        </p:nvPicPr>
        <p:blipFill>
          <a:blip r:embed="rId10" cstate="print"/>
          <a:srcRect l="4076" t="1050" r="6242" b="66400"/>
          <a:stretch>
            <a:fillRect/>
          </a:stretch>
        </p:blipFill>
        <p:spPr bwMode="auto">
          <a:xfrm>
            <a:off x="8100392" y="6165304"/>
            <a:ext cx="917496" cy="430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8" descr="Scan_001.jpg"/>
          <p:cNvPicPr>
            <a:picLocks noChangeAspect="1"/>
          </p:cNvPicPr>
          <p:nvPr/>
        </p:nvPicPr>
        <p:blipFill>
          <a:blip r:embed="rId11" cstate="print"/>
          <a:srcRect r="5069"/>
          <a:stretch>
            <a:fillRect/>
          </a:stretch>
        </p:blipFill>
        <p:spPr bwMode="auto">
          <a:xfrm>
            <a:off x="7164288" y="5229200"/>
            <a:ext cx="10366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9" descr="Scan_002.jpg"/>
          <p:cNvPicPr>
            <a:picLocks noChangeAspect="1"/>
          </p:cNvPicPr>
          <p:nvPr/>
        </p:nvPicPr>
        <p:blipFill>
          <a:blip r:embed="rId12" cstate="print"/>
          <a:srcRect r="1083"/>
          <a:stretch>
            <a:fillRect/>
          </a:stretch>
        </p:blipFill>
        <p:spPr bwMode="auto">
          <a:xfrm>
            <a:off x="2195736" y="5157192"/>
            <a:ext cx="1134273" cy="14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0" descr="Scan_003.jpg"/>
          <p:cNvPicPr>
            <a:picLocks noChangeAspect="1"/>
          </p:cNvPicPr>
          <p:nvPr/>
        </p:nvPicPr>
        <p:blipFill>
          <a:blip r:embed="rId13" cstate="print"/>
          <a:srcRect l="3688" r="2554" b="2187"/>
          <a:stretch>
            <a:fillRect/>
          </a:stretch>
        </p:blipFill>
        <p:spPr bwMode="auto">
          <a:xfrm>
            <a:off x="4860032" y="4941168"/>
            <a:ext cx="993299" cy="134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3" descr="Scan_001.jpg"/>
          <p:cNvPicPr>
            <a:picLocks noChangeAspect="1"/>
          </p:cNvPicPr>
          <p:nvPr/>
        </p:nvPicPr>
        <p:blipFill>
          <a:blip r:embed="rId14" cstate="print"/>
          <a:srcRect t="3801" r="3801"/>
          <a:stretch>
            <a:fillRect/>
          </a:stretch>
        </p:blipFill>
        <p:spPr bwMode="auto">
          <a:xfrm>
            <a:off x="3203848" y="4941168"/>
            <a:ext cx="977263" cy="126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pic>
        <p:nvPicPr>
          <p:cNvPr id="3" name="Picture 2" descr="Конкурс юных изобретателей ИнНоТе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789040"/>
            <a:ext cx="2304256" cy="275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15616" y="1484784"/>
            <a:ext cx="8028384" cy="2880320"/>
          </a:xfrm>
          <a:prstGeom prst="rect">
            <a:avLst/>
          </a:prstGeom>
        </p:spPr>
        <p:txBody>
          <a:bodyPr/>
          <a:lstStyle/>
          <a:p>
            <a:pPr marL="342900" indent="-342900" hangingPunct="0">
              <a:lnSpc>
                <a:spcPct val="93000"/>
              </a:lnSpc>
              <a:spcAft>
                <a:spcPts val="70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2600" kern="0" dirty="0">
                <a:latin typeface="Monotype Corsiva" pitchFamily="66" charset="0"/>
              </a:rPr>
              <a:t>Победитель заочного этапа конкурса</a:t>
            </a:r>
            <a:r>
              <a:rPr lang="ru-RU" sz="2600" dirty="0">
                <a:latin typeface="Monotype Corsiva" pitchFamily="66" charset="0"/>
              </a:rPr>
              <a:t> юных изобретателей «</a:t>
            </a:r>
            <a:r>
              <a:rPr lang="ru-RU" sz="2600" dirty="0" err="1">
                <a:latin typeface="Monotype Corsiva" pitchFamily="66" charset="0"/>
              </a:rPr>
              <a:t>ИнНоТех</a:t>
            </a:r>
            <a:r>
              <a:rPr lang="ru-RU" sz="2600" dirty="0">
                <a:latin typeface="Monotype Corsiva" pitchFamily="66" charset="0"/>
              </a:rPr>
              <a:t>»</a:t>
            </a:r>
            <a:r>
              <a:rPr lang="ru-RU" sz="2600" kern="0" dirty="0">
                <a:latin typeface="Monotype Corsiva" pitchFamily="66" charset="0"/>
              </a:rPr>
              <a:t> в младшей группе.</a:t>
            </a:r>
          </a:p>
          <a:p>
            <a:pPr marL="342900" indent="-342900" hangingPunct="0">
              <a:lnSpc>
                <a:spcPct val="93000"/>
              </a:lnSpc>
              <a:spcAft>
                <a:spcPts val="70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2600" kern="0" dirty="0">
                <a:latin typeface="Monotype Corsiva" pitchFamily="66" charset="0"/>
              </a:rPr>
              <a:t>Победитель в номинации «Особое мнение жюри» ко</a:t>
            </a:r>
            <a:r>
              <a:rPr lang="ru-RU" sz="2600" dirty="0">
                <a:latin typeface="Monotype Corsiva" pitchFamily="66" charset="0"/>
              </a:rPr>
              <a:t>нкурса юных изобретателей «</a:t>
            </a:r>
            <a:r>
              <a:rPr lang="ru-RU" sz="2600" dirty="0" err="1">
                <a:latin typeface="Monotype Corsiva" pitchFamily="66" charset="0"/>
              </a:rPr>
              <a:t>ИнНоТех</a:t>
            </a:r>
            <a:r>
              <a:rPr lang="ru-RU" sz="2600" dirty="0">
                <a:latin typeface="Monotype Corsiva" pitchFamily="66" charset="0"/>
              </a:rPr>
              <a:t>»</a:t>
            </a:r>
            <a:r>
              <a:rPr lang="ru-RU" sz="2600" kern="0" dirty="0">
                <a:latin typeface="Monotype Corsiva" pitchFamily="66" charset="0"/>
              </a:rPr>
              <a:t> в младшей группе.</a:t>
            </a:r>
          </a:p>
          <a:p>
            <a:pPr marL="342900" indent="-342900" hangingPunct="0">
              <a:lnSpc>
                <a:spcPct val="93000"/>
              </a:lnSpc>
              <a:spcAft>
                <a:spcPts val="700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r>
              <a:rPr lang="ru-RU" sz="2600" kern="0" dirty="0">
                <a:latin typeface="Monotype Corsiva" pitchFamily="66" charset="0"/>
              </a:rPr>
              <a:t>Победитель в номинации «Лучшая презентация проекта» диплом НТИ НИЯУ МИФИ в рамках ко</a:t>
            </a:r>
            <a:r>
              <a:rPr lang="ru-RU" sz="2600" dirty="0">
                <a:latin typeface="Monotype Corsiva" pitchFamily="66" charset="0"/>
              </a:rPr>
              <a:t>нкурса юных изобретателей «</a:t>
            </a:r>
            <a:r>
              <a:rPr lang="ru-RU" sz="2600" dirty="0" err="1">
                <a:latin typeface="Monotype Corsiva" pitchFamily="66" charset="0"/>
              </a:rPr>
              <a:t>ИнНоТех</a:t>
            </a:r>
            <a:r>
              <a:rPr lang="ru-RU" sz="2600" dirty="0">
                <a:latin typeface="Monotype Corsiva" pitchFamily="66" charset="0"/>
              </a:rPr>
              <a:t>»</a:t>
            </a:r>
            <a:r>
              <a:rPr lang="ru-RU" sz="2600" kern="0" dirty="0">
                <a:latin typeface="Monotype Corsiva" pitchFamily="66" charset="0"/>
              </a:rPr>
              <a:t>.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endParaRPr lang="ru-RU" sz="2400" kern="0" dirty="0">
              <a:solidFill>
                <a:srgbClr val="003399"/>
              </a:solidFill>
              <a:latin typeface="Georgia" pitchFamily="18" charset="0"/>
            </a:endParaRP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sz="2400" kern="0" dirty="0">
              <a:solidFill>
                <a:srgbClr val="003399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6" name="Рисунок 7" descr="Scan_001.jpg"/>
          <p:cNvPicPr>
            <a:picLocks noChangeAspect="1"/>
          </p:cNvPicPr>
          <p:nvPr/>
        </p:nvPicPr>
        <p:blipFill>
          <a:blip r:embed="rId4" cstate="print"/>
          <a:srcRect l="1961" t="1515" r="3922"/>
          <a:stretch>
            <a:fillRect/>
          </a:stretch>
        </p:blipFill>
        <p:spPr bwMode="auto">
          <a:xfrm>
            <a:off x="4788024" y="4319289"/>
            <a:ext cx="1681163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8" descr="Scan_001.jpg"/>
          <p:cNvPicPr>
            <a:picLocks noChangeAspect="1"/>
          </p:cNvPicPr>
          <p:nvPr/>
        </p:nvPicPr>
        <p:blipFill>
          <a:blip r:embed="rId5" cstate="print"/>
          <a:srcRect l="4025" t="2165" r="4913"/>
          <a:stretch>
            <a:fillRect/>
          </a:stretch>
        </p:blipFill>
        <p:spPr bwMode="auto">
          <a:xfrm>
            <a:off x="3059832" y="4293096"/>
            <a:ext cx="1689100" cy="234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9" descr="Scan_001.jpg"/>
          <p:cNvPicPr>
            <a:picLocks noChangeAspect="1"/>
          </p:cNvPicPr>
          <p:nvPr/>
        </p:nvPicPr>
        <p:blipFill>
          <a:blip r:embed="rId6" cstate="print"/>
          <a:srcRect l="2246" r="3424"/>
          <a:stretch>
            <a:fillRect/>
          </a:stretch>
        </p:blipFill>
        <p:spPr bwMode="auto">
          <a:xfrm>
            <a:off x="1331640" y="4365104"/>
            <a:ext cx="1657350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483768" y="260648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Мои достижения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" name="Рисунок 9" descr="1163660.png"/>
          <p:cNvPicPr>
            <a:picLocks noChangeAspect="1"/>
          </p:cNvPicPr>
          <p:nvPr/>
        </p:nvPicPr>
        <p:blipFill>
          <a:blip r:embed="rId7" cstate="print"/>
          <a:srcRect l="19048" t="12475" r="19048" b="11335"/>
          <a:stretch>
            <a:fillRect/>
          </a:stretch>
        </p:blipFill>
        <p:spPr>
          <a:xfrm>
            <a:off x="1403648" y="260648"/>
            <a:ext cx="1008112" cy="12407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Конкурс юных изобретателей ИнНоТех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524888"/>
            <a:ext cx="1710998" cy="20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21" descr="IMG_3576.JPG"/>
          <p:cNvPicPr>
            <a:picLocks noChangeAspect="1"/>
          </p:cNvPicPr>
          <p:nvPr/>
        </p:nvPicPr>
        <p:blipFill>
          <a:blip r:embed="rId4" cstate="print"/>
          <a:srcRect l="36613" t="31268" r="4326"/>
          <a:stretch>
            <a:fillRect/>
          </a:stretch>
        </p:blipFill>
        <p:spPr bwMode="auto">
          <a:xfrm>
            <a:off x="5436096" y="5013176"/>
            <a:ext cx="1440780" cy="111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115616" y="764331"/>
            <a:ext cx="7776864" cy="864071"/>
          </a:xfrm>
          <a:prstGeom prst="rect">
            <a:avLst/>
          </a:prstGeom>
        </p:spPr>
        <p:txBody>
          <a:bodyPr/>
          <a:lstStyle/>
          <a:p>
            <a:pPr indent="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 рамках заочного этапа конкурса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юных изобретателей «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ИнНоТех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» было создано устройство, позволяющее открыть крышку коробки и переложить в нее шарики для пинг-понга из двух рядом стоящих емкостей, соблюдая при этом ряд условий. </a:t>
            </a:r>
          </a:p>
          <a:p>
            <a:pPr marL="342900" indent="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r>
              <a:rPr lang="ru-RU" sz="1700" dirty="0">
                <a:latin typeface="Monotype Corsiva" pitchFamily="66" charset="0"/>
              </a:rPr>
              <a:t> </a:t>
            </a:r>
            <a:endParaRPr lang="ru-RU" sz="2400" kern="0" dirty="0">
              <a:latin typeface="Monotype Corsiva" pitchFamily="66" charset="0"/>
            </a:endParaRPr>
          </a:p>
          <a:p>
            <a:pPr marL="342900" indent="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sz="2400" kern="0" dirty="0">
              <a:latin typeface="Monotype Corsiva" pitchFamily="66" charset="0"/>
            </a:endParaRPr>
          </a:p>
        </p:txBody>
      </p:sp>
      <p:pic>
        <p:nvPicPr>
          <p:cNvPr id="3" name="Рисунок 14" descr="эксперимент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1556395"/>
            <a:ext cx="2663825" cy="1111250"/>
          </a:xfrm>
          <a:prstGeom prst="rect">
            <a:avLst/>
          </a:prstGeom>
          <a:noFill/>
          <a:ln w="317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007542" y="3140968"/>
            <a:ext cx="8136458" cy="2303463"/>
          </a:xfrm>
          <a:prstGeom prst="rect">
            <a:avLst/>
          </a:prstGeom>
        </p:spPr>
        <p:txBody>
          <a:bodyPr/>
          <a:lstStyle/>
          <a:p>
            <a:pPr indent="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 очном этапе конкурса было создано 11 действующих моделей из разных областей знаний: весы, детские игрушки (поймай мяч, конструктор), электрический вентилятор, полезные устройства (</a:t>
            </a:r>
            <a:r>
              <a:rPr lang="ru-RU" sz="1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газетница</a:t>
            </a: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пенал, </a:t>
            </a:r>
            <a:r>
              <a:rPr lang="ru-RU" sz="1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супер-скатерть</a:t>
            </a: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). Это позволило получить максимальную оценку за количество созданных моделей и особую отметку жюри в виде дополнительных баллов.  Для стендовой защиты работ, была отобрана модель </a:t>
            </a:r>
            <a:r>
              <a:rPr lang="ru-RU" sz="1700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эко-автомобиля</a:t>
            </a: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, работающего на принципе реактивного движения.  Было обоснована актуальность использования данного вида транспорта, раскрыты принципы его работы, доказаны </a:t>
            </a:r>
            <a:r>
              <a:rPr lang="ru-RU" sz="1700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преимущества его </a:t>
            </a:r>
            <a:r>
              <a:rPr lang="ru-RU" sz="17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эксплуатации.</a:t>
            </a: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endParaRPr lang="ru-RU" sz="2400" kern="0" dirty="0">
              <a:solidFill>
                <a:srgbClr val="003399"/>
              </a:solidFill>
              <a:latin typeface="Georgia" pitchFamily="18" charset="0"/>
            </a:endParaRP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buFont typeface="Wingdings" pitchFamily="2" charset="2"/>
              <a:buChar char="ü"/>
              <a:defRPr/>
            </a:pPr>
            <a:endParaRPr lang="ru-RU" sz="2400" kern="0" dirty="0">
              <a:solidFill>
                <a:srgbClr val="003399"/>
              </a:solidFill>
              <a:latin typeface="Georgia" pitchFamily="18" charset="0"/>
              <a:cs typeface="+mn-cs"/>
            </a:endParaRPr>
          </a:p>
        </p:txBody>
      </p:sp>
      <p:pic>
        <p:nvPicPr>
          <p:cNvPr id="5" name="Рисунок 16" descr="DSC_0077.JPG"/>
          <p:cNvPicPr>
            <a:picLocks noChangeAspect="1"/>
          </p:cNvPicPr>
          <p:nvPr/>
        </p:nvPicPr>
        <p:blipFill>
          <a:blip r:embed="rId6" cstate="print"/>
          <a:srcRect l="15257" t="19373" b="11517"/>
          <a:stretch>
            <a:fillRect/>
          </a:stretch>
        </p:blipFill>
        <p:spPr bwMode="auto">
          <a:xfrm>
            <a:off x="3347864" y="1555998"/>
            <a:ext cx="21336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7"/>
          <p:cNvPicPr>
            <a:picLocks noChangeAspect="1" noChangeArrowheads="1"/>
          </p:cNvPicPr>
          <p:nvPr/>
        </p:nvPicPr>
        <p:blipFill>
          <a:blip r:embed="rId7" cstate="print"/>
          <a:srcRect l="11806" t="18420" r="6329" b="23509"/>
          <a:stretch>
            <a:fillRect/>
          </a:stretch>
        </p:blipFill>
        <p:spPr bwMode="auto">
          <a:xfrm>
            <a:off x="5436096" y="1556395"/>
            <a:ext cx="345598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899592" y="2636838"/>
            <a:ext cx="7992888" cy="647700"/>
          </a:xfrm>
          <a:prstGeom prst="rect">
            <a:avLst/>
          </a:prstGeom>
        </p:spPr>
        <p:txBody>
          <a:bodyPr/>
          <a:lstStyle/>
          <a:p>
            <a:pPr indent="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Видеоролик, демонстрирующий, как созданная модель действует и решает поставленную задачу можно просмотреть пройдя по 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hlinkClick r:id="rId8"/>
              </a:rPr>
              <a:t>ссылке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:</a:t>
            </a:r>
            <a:endParaRPr lang="ru-RU" sz="17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pPr marL="342900" indent="-342900" hangingPunct="0">
              <a:lnSpc>
                <a:spcPct val="93000"/>
              </a:lnSpc>
              <a:spcAft>
                <a:spcPts val="1425"/>
              </a:spcAft>
              <a:buClr>
                <a:srgbClr val="000066"/>
              </a:buClr>
              <a:defRPr/>
            </a:pPr>
            <a:endParaRPr lang="ru-RU" sz="2400" kern="0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+mn-cs"/>
            </a:endParaRPr>
          </a:p>
        </p:txBody>
      </p:sp>
      <p:pic>
        <p:nvPicPr>
          <p:cNvPr id="9" name="Рисунок 20" descr="IMG_3577.JPG"/>
          <p:cNvPicPr>
            <a:picLocks noChangeAspect="1"/>
          </p:cNvPicPr>
          <p:nvPr/>
        </p:nvPicPr>
        <p:blipFill>
          <a:blip r:embed="rId9" cstate="print"/>
          <a:srcRect l="7230" t="45506"/>
          <a:stretch>
            <a:fillRect/>
          </a:stretch>
        </p:blipFill>
        <p:spPr bwMode="auto">
          <a:xfrm>
            <a:off x="2843808" y="4941168"/>
            <a:ext cx="1871662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22" descr="IMG_3587.JPG"/>
          <p:cNvPicPr>
            <a:picLocks noChangeAspect="1"/>
          </p:cNvPicPr>
          <p:nvPr/>
        </p:nvPicPr>
        <p:blipFill>
          <a:blip r:embed="rId10" cstate="print"/>
          <a:srcRect l="58635" b="8380"/>
          <a:stretch>
            <a:fillRect/>
          </a:stretch>
        </p:blipFill>
        <p:spPr bwMode="auto">
          <a:xfrm rot="20958287">
            <a:off x="2168307" y="5229801"/>
            <a:ext cx="908050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3" descr="IMG_3588.JPG"/>
          <p:cNvPicPr>
            <a:picLocks noChangeAspect="1"/>
          </p:cNvPicPr>
          <p:nvPr/>
        </p:nvPicPr>
        <p:blipFill>
          <a:blip r:embed="rId11" cstate="print"/>
          <a:srcRect l="40828"/>
          <a:stretch>
            <a:fillRect/>
          </a:stretch>
        </p:blipFill>
        <p:spPr bwMode="auto">
          <a:xfrm rot="484529">
            <a:off x="4577445" y="5296626"/>
            <a:ext cx="1042988" cy="117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4" descr="IMG_3580.JPG"/>
          <p:cNvPicPr>
            <a:picLocks noChangeAspect="1"/>
          </p:cNvPicPr>
          <p:nvPr/>
        </p:nvPicPr>
        <p:blipFill>
          <a:blip r:embed="rId12" cstate="print"/>
          <a:srcRect l="23225" t="56776" r="36140"/>
          <a:stretch>
            <a:fillRect/>
          </a:stretch>
        </p:blipFill>
        <p:spPr bwMode="auto">
          <a:xfrm>
            <a:off x="971600" y="5013176"/>
            <a:ext cx="12182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0" y="6669360"/>
            <a:ext cx="1475656" cy="18466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043608" y="188640"/>
            <a:ext cx="79208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Конкурс юных изобретателей «</a:t>
            </a:r>
            <a:r>
              <a:rPr lang="ru-RU" sz="3600" b="1" dirty="0" err="1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ИнНоТех</a:t>
            </a:r>
            <a:r>
              <a:rPr lang="ru-RU" sz="36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»</a:t>
            </a:r>
            <a:endParaRPr lang="ru-RU" sz="40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1187624" y="1196752"/>
            <a:ext cx="763284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4013" algn="just">
              <a:defRPr/>
            </a:pP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Я буду стремиться учиться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также хорошо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как,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и сейчас, ведь это пригодится мне в будущем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.</a:t>
            </a:r>
          </a:p>
          <a:p>
            <a:pPr indent="354013" algn="just">
              <a:defRPr/>
            </a:pP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Обязательно буду продолжать участвовать в олимпиадах, соревнованиях, конкурсах. Это вдохновляет меня, позволяет узнавать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много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нового и современного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, </a:t>
            </a:r>
            <a:r>
              <a:rPr lang="ru-RU" sz="2200" i="1" dirty="0" smtClean="0">
                <a:solidFill>
                  <a:prstClr val="black"/>
                </a:solidFill>
                <a:latin typeface="Monotype Corsiva" pitchFamily="66" charset="0"/>
              </a:rPr>
              <a:t>дает возможность </a:t>
            </a:r>
            <a:r>
              <a:rPr lang="ru-RU" sz="2200" i="1" dirty="0" smtClean="0">
                <a:solidFill>
                  <a:prstClr val="black"/>
                </a:solidFill>
                <a:latin typeface="Monotype Corsiva" pitchFamily="66" charset="0"/>
              </a:rPr>
              <a:t>знакомиться с </a:t>
            </a:r>
            <a:r>
              <a:rPr lang="ru-RU" sz="2200" i="1" dirty="0" smtClean="0">
                <a:solidFill>
                  <a:prstClr val="black"/>
                </a:solidFill>
                <a:latin typeface="Monotype Corsiva" pitchFamily="66" charset="0"/>
              </a:rPr>
              <a:t>неизведанными местами и интересными </a:t>
            </a:r>
            <a:r>
              <a:rPr lang="ru-RU" sz="2200" i="1" dirty="0" smtClean="0">
                <a:solidFill>
                  <a:prstClr val="black"/>
                </a:solidFill>
                <a:latin typeface="Monotype Corsiva" pitchFamily="66" charset="0"/>
              </a:rPr>
              <a:t>людьми, </a:t>
            </a:r>
            <a:r>
              <a:rPr lang="ru-RU" sz="2200" i="1" dirty="0" smtClean="0">
                <a:solidFill>
                  <a:prstClr val="black"/>
                </a:solidFill>
                <a:latin typeface="Monotype Corsiva" pitchFamily="66" charset="0"/>
              </a:rPr>
              <a:t>о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ткрывает  возможности применять мои знания и таланты. Я сделаю все, чтобы развивать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в себе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имеющиеся качества и открывать новые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 .</a:t>
            </a:r>
          </a:p>
          <a:p>
            <a:pPr indent="354013" algn="just">
              <a:defRPr/>
            </a:pP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Уверенна, что поездка в Детский центр зарядит меня положительными эмоциями, позитивным настроением,  </a:t>
            </a:r>
            <a:r>
              <a:rPr lang="ru-RU" sz="2200" dirty="0" smtClean="0">
                <a:solidFill>
                  <a:prstClr val="black"/>
                </a:solidFill>
                <a:latin typeface="Monotype Corsiva" pitchFamily="66" charset="0"/>
              </a:rPr>
              <a:t>отменным здоровьем и новыми идеями на  следующий год. И станет еще одним шагом к  осуществлению моей мечты -    стать волонтером. </a:t>
            </a:r>
            <a:endParaRPr lang="ru-RU" sz="2200" dirty="0" smtClean="0">
              <a:solidFill>
                <a:prstClr val="black"/>
              </a:solidFill>
              <a:latin typeface="Monotype Corsiva" pitchFamily="66" charset="0"/>
            </a:endParaRPr>
          </a:p>
          <a:p>
            <a:r>
              <a:rPr lang="ru-RU" sz="2200" i="1" dirty="0" smtClean="0">
                <a:latin typeface="Monotype Corsiva" pitchFamily="66" charset="0"/>
              </a:rPr>
              <a:t> </a:t>
            </a:r>
            <a:endParaRPr lang="ru-RU" sz="2200" dirty="0" smtClean="0"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81089"/>
            <a:ext cx="619268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Monotype Corsiva" pitchFamily="66" charset="0"/>
              </a:rPr>
              <a:t>Мои планы</a:t>
            </a:r>
            <a:endParaRPr lang="ru-RU" sz="6600" b="1" dirty="0">
              <a:ln w="19050">
                <a:solidFill>
                  <a:prstClr val="white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1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8080"/>
      </a:accent1>
      <a:accent2>
        <a:srgbClr val="990000"/>
      </a:accent2>
      <a:accent3>
        <a:srgbClr val="FFFF00"/>
      </a:accent3>
      <a:accent4>
        <a:srgbClr val="006600"/>
      </a:accent4>
      <a:accent5>
        <a:srgbClr val="0000FF"/>
      </a:accent5>
      <a:accent6>
        <a:srgbClr val="FF0000"/>
      </a:accent6>
      <a:hlink>
        <a:srgbClr val="FF6566"/>
      </a:hlink>
      <a:folHlink>
        <a:srgbClr val="B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738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2014-11-22T17:16:34Z</dcterms:created>
  <dcterms:modified xsi:type="dcterms:W3CDTF">2017-02-22T06:51:23Z</dcterms:modified>
</cp:coreProperties>
</file>