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2" r:id="rId7"/>
    <p:sldId id="263" r:id="rId8"/>
    <p:sldId id="268" r:id="rId9"/>
    <p:sldId id="264" r:id="rId10"/>
    <p:sldId id="265" r:id="rId11"/>
    <p:sldId id="260" r:id="rId12"/>
    <p:sldId id="261" r:id="rId13"/>
    <p:sldId id="266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4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35D2-A157-7F4A-B4CA-F2972099A3F7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B184-22BD-DF40-AC57-4E67AAEBB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24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35D2-A157-7F4A-B4CA-F2972099A3F7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B184-22BD-DF40-AC57-4E67AAEBB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13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35D2-A157-7F4A-B4CA-F2972099A3F7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B184-22BD-DF40-AC57-4E67AAEBB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5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35D2-A157-7F4A-B4CA-F2972099A3F7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B184-22BD-DF40-AC57-4E67AAEBB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72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35D2-A157-7F4A-B4CA-F2972099A3F7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B184-22BD-DF40-AC57-4E67AAEBB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56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35D2-A157-7F4A-B4CA-F2972099A3F7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B184-22BD-DF40-AC57-4E67AAEBB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36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35D2-A157-7F4A-B4CA-F2972099A3F7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B184-22BD-DF40-AC57-4E67AAEBB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01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35D2-A157-7F4A-B4CA-F2972099A3F7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B184-22BD-DF40-AC57-4E67AAEBB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83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35D2-A157-7F4A-B4CA-F2972099A3F7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B184-22BD-DF40-AC57-4E67AAEBB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53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35D2-A157-7F4A-B4CA-F2972099A3F7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B184-22BD-DF40-AC57-4E67AAEBB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37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35D2-A157-7F4A-B4CA-F2972099A3F7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B184-22BD-DF40-AC57-4E67AAEBB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67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535D2-A157-7F4A-B4CA-F2972099A3F7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7B184-22BD-DF40-AC57-4E67AAEBB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19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5A9C"/>
                </a:solidFill>
              </a:rPr>
              <a:t>Целевые </a:t>
            </a:r>
            <a:r>
              <a:rPr lang="ru-RU" sz="4000" b="1" dirty="0">
                <a:solidFill>
                  <a:srgbClr val="005A9C"/>
                </a:solidFill>
              </a:rPr>
              <a:t>установки и особенности мероприятий для талантливых детей </a:t>
            </a:r>
            <a:r>
              <a:rPr lang="ru-RU" sz="4000" b="1" dirty="0" smtClean="0">
                <a:solidFill>
                  <a:srgbClr val="005A9C"/>
                </a:solidFill>
              </a:rPr>
              <a:t/>
            </a:r>
            <a:br>
              <a:rPr lang="ru-RU" sz="4000" b="1" dirty="0" smtClean="0">
                <a:solidFill>
                  <a:srgbClr val="005A9C"/>
                </a:solidFill>
              </a:rPr>
            </a:br>
            <a:r>
              <a:rPr lang="ru-RU" sz="4000" b="1" dirty="0" smtClean="0">
                <a:solidFill>
                  <a:srgbClr val="005A9C"/>
                </a:solidFill>
              </a:rPr>
              <a:t>в </a:t>
            </a:r>
            <a:r>
              <a:rPr lang="ru-RU" sz="4000" b="1" dirty="0">
                <a:solidFill>
                  <a:srgbClr val="005A9C"/>
                </a:solidFill>
              </a:rPr>
              <a:t>рамках проекта «Школа </a:t>
            </a:r>
            <a:r>
              <a:rPr lang="ru-RU" sz="4000" b="1" dirty="0" err="1">
                <a:solidFill>
                  <a:srgbClr val="005A9C"/>
                </a:solidFill>
              </a:rPr>
              <a:t>Росатома</a:t>
            </a:r>
            <a:r>
              <a:rPr lang="ru-RU" sz="4000" b="1" dirty="0">
                <a:solidFill>
                  <a:srgbClr val="005A9C"/>
                </a:solidFill>
              </a:rPr>
              <a:t>» </a:t>
            </a:r>
            <a:r>
              <a:rPr lang="ru-RU" sz="4000" b="1" dirty="0" smtClean="0">
                <a:solidFill>
                  <a:srgbClr val="005A9C"/>
                </a:solidFill>
              </a:rPr>
              <a:t/>
            </a:r>
            <a:br>
              <a:rPr lang="ru-RU" sz="4000" b="1" dirty="0" smtClean="0">
                <a:solidFill>
                  <a:srgbClr val="005A9C"/>
                </a:solidFill>
              </a:rPr>
            </a:br>
            <a:r>
              <a:rPr lang="ru-RU" sz="4000" b="1" dirty="0" smtClean="0">
                <a:solidFill>
                  <a:srgbClr val="005A9C"/>
                </a:solidFill>
              </a:rPr>
              <a:t>в </a:t>
            </a:r>
            <a:r>
              <a:rPr lang="ru-RU" sz="4000" b="1" dirty="0">
                <a:solidFill>
                  <a:srgbClr val="005A9C"/>
                </a:solidFill>
              </a:rPr>
              <a:t>2017-2018 учебном </a:t>
            </a:r>
            <a:r>
              <a:rPr lang="ru-RU" sz="4000" b="1" dirty="0" smtClean="0">
                <a:solidFill>
                  <a:srgbClr val="005A9C"/>
                </a:solidFill>
              </a:rPr>
              <a:t>году</a:t>
            </a:r>
            <a:endParaRPr lang="ru-RU" sz="4000" dirty="0">
              <a:solidFill>
                <a:srgbClr val="005A9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24338"/>
            <a:ext cx="9144000" cy="165576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И.Н. Трифонов, координатор мероприятий в городах-участниках проекта «Школа </a:t>
            </a:r>
            <a:r>
              <a:rPr lang="ru-RU" b="1" dirty="0" err="1" smtClean="0">
                <a:solidFill>
                  <a:schemeClr val="accent2"/>
                </a:solidFill>
              </a:rPr>
              <a:t>Росатома</a:t>
            </a:r>
            <a:r>
              <a:rPr lang="ru-RU" b="1" dirty="0" smtClean="0">
                <a:solidFill>
                  <a:schemeClr val="accent2"/>
                </a:solidFill>
              </a:rPr>
              <a:t>»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292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accent2"/>
                </a:solidFill>
                <a:latin typeface="+mj-lt"/>
              </a:rPr>
              <a:t>Мероприятие для дошкольников </a:t>
            </a: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/>
            </a:r>
            <a:br>
              <a:rPr lang="ru-RU" sz="3200" b="1" dirty="0" smtClean="0">
                <a:solidFill>
                  <a:schemeClr val="accent2"/>
                </a:solidFill>
                <a:latin typeface="+mj-lt"/>
              </a:rPr>
            </a:b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>«</a:t>
            </a:r>
            <a:r>
              <a:rPr lang="ru-RU" sz="3200" b="1" dirty="0">
                <a:solidFill>
                  <a:schemeClr val="accent2"/>
                </a:solidFill>
                <a:latin typeface="+mj-lt"/>
              </a:rPr>
              <a:t>Чемпионат спортивных команд 5+» (дети 5-7 лет</a:t>
            </a: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ru-RU" sz="32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Выстраивание системного мероприятия для дошкольников, задающего современные форматы работы с детьми дошкольного возраста (в спортивных и неспортивных активностях)</a:t>
            </a: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Системное влияние на технологии работы педагогов в детских садах (на примере прошлого года </a:t>
            </a:r>
            <a:r>
              <a:rPr lang="mr-IN" b="1" dirty="0" smtClean="0">
                <a:solidFill>
                  <a:srgbClr val="005A9C"/>
                </a:solidFill>
              </a:rPr>
              <a:t>–</a:t>
            </a:r>
            <a:r>
              <a:rPr lang="ru-RU" b="1" dirty="0" smtClean="0">
                <a:solidFill>
                  <a:srgbClr val="005A9C"/>
                </a:solidFill>
              </a:rPr>
              <a:t> это получилось)</a:t>
            </a: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Вовлечение родительского сообщества в современные технологии дошкольного воспитания</a:t>
            </a: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Привлечение внимания общественности городов к системным изменениям, происходящим в дошкольном образовании в рамках проекта «Школа </a:t>
            </a:r>
            <a:r>
              <a:rPr lang="ru-RU" b="1" dirty="0" err="1" smtClean="0">
                <a:solidFill>
                  <a:srgbClr val="005A9C"/>
                </a:solidFill>
              </a:rPr>
              <a:t>Росатома</a:t>
            </a:r>
            <a:r>
              <a:rPr lang="ru-RU" b="1" dirty="0" smtClean="0">
                <a:solidFill>
                  <a:srgbClr val="005A9C"/>
                </a:solidFill>
              </a:rPr>
              <a:t>» (за сч</a:t>
            </a:r>
            <a:r>
              <a:rPr lang="ru-RU" b="1" dirty="0">
                <a:solidFill>
                  <a:srgbClr val="005A9C"/>
                </a:solidFill>
              </a:rPr>
              <a:t>е</a:t>
            </a:r>
            <a:r>
              <a:rPr lang="ru-RU" b="1" dirty="0" smtClean="0">
                <a:solidFill>
                  <a:srgbClr val="005A9C"/>
                </a:solidFill>
              </a:rPr>
              <a:t>т зрелищности и масштабности мероприятия, становящегося общегородским праздником)</a:t>
            </a:r>
            <a:endParaRPr lang="ru-RU" b="1" dirty="0">
              <a:solidFill>
                <a:srgbClr val="005A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01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Гранты: системные мероприятия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5A9C"/>
                </a:solidFill>
              </a:rPr>
              <a:t>300 000 руб.:</a:t>
            </a: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организация </a:t>
            </a:r>
            <a:r>
              <a:rPr lang="ru-RU" b="1" dirty="0">
                <a:solidFill>
                  <a:srgbClr val="005A9C"/>
                </a:solidFill>
              </a:rPr>
              <a:t>и проведение </a:t>
            </a:r>
            <a:r>
              <a:rPr lang="ru-RU" b="1" dirty="0" smtClean="0">
                <a:solidFill>
                  <a:srgbClr val="005A9C"/>
                </a:solidFill>
              </a:rPr>
              <a:t>события </a:t>
            </a: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жюри</a:t>
            </a:r>
            <a:endParaRPr lang="ru-RU" b="1" dirty="0">
              <a:solidFill>
                <a:srgbClr val="005A9C"/>
              </a:solidFill>
            </a:endParaRPr>
          </a:p>
          <a:p>
            <a:pPr algn="just"/>
            <a:r>
              <a:rPr lang="ru-RU" b="1" dirty="0" err="1">
                <a:solidFill>
                  <a:srgbClr val="005A9C"/>
                </a:solidFill>
              </a:rPr>
              <a:t>брендированная</a:t>
            </a:r>
            <a:r>
              <a:rPr lang="ru-RU" b="1" dirty="0">
                <a:solidFill>
                  <a:srgbClr val="005A9C"/>
                </a:solidFill>
              </a:rPr>
              <a:t> сувенирная продукция </a:t>
            </a:r>
            <a:r>
              <a:rPr lang="ru-RU" b="1" dirty="0" smtClean="0">
                <a:solidFill>
                  <a:srgbClr val="005A9C"/>
                </a:solidFill>
              </a:rPr>
              <a:t>каждому участнику</a:t>
            </a:r>
            <a:endParaRPr lang="ru-RU" b="1" dirty="0">
              <a:solidFill>
                <a:srgbClr val="005A9C"/>
              </a:solidFill>
            </a:endParaRPr>
          </a:p>
          <a:p>
            <a:pPr algn="just"/>
            <a:r>
              <a:rPr lang="ru-RU" b="1" dirty="0">
                <a:solidFill>
                  <a:srgbClr val="005A9C"/>
                </a:solidFill>
              </a:rPr>
              <a:t>трансферы от а/п, ж/д вокзала, внутри города</a:t>
            </a: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оформление</a:t>
            </a:r>
          </a:p>
          <a:p>
            <a:pPr algn="just"/>
            <a:endParaRPr lang="ru-RU" b="1" dirty="0">
              <a:solidFill>
                <a:srgbClr val="005A9C"/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5A9C"/>
                </a:solidFill>
              </a:rPr>
              <a:t>+ призовой фонд «Атом ТВ» 200 000 руб.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5A9C"/>
                </a:solidFill>
              </a:rPr>
              <a:t>+ работа с юными журналистами в течение года 100 000 руб.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5A9C"/>
                </a:solidFill>
              </a:rPr>
              <a:t>+ студийные записи ежемесячных программ 50 000 руб.</a:t>
            </a:r>
          </a:p>
          <a:p>
            <a:pPr marL="0" indent="0" algn="just">
              <a:buNone/>
            </a:pPr>
            <a:endParaRPr lang="ru-RU" b="1" dirty="0" smtClean="0">
              <a:solidFill>
                <a:srgbClr val="005A9C"/>
              </a:solidFill>
            </a:endParaRPr>
          </a:p>
          <a:p>
            <a:pPr algn="just"/>
            <a:endParaRPr lang="ru-RU" b="1" dirty="0">
              <a:solidFill>
                <a:srgbClr val="005A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7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65125"/>
            <a:ext cx="11061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Гранты: мероприятия для талантливых детей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5A9C"/>
                </a:solidFill>
              </a:rPr>
              <a:t>Грант в размере 1 000 000 руб. в этом учебном году не предполагает расходы на проживание иногородних участников мероприятия</a:t>
            </a:r>
          </a:p>
          <a:p>
            <a:pPr algn="ctr"/>
            <a:r>
              <a:rPr lang="ru-RU" b="1" dirty="0" smtClean="0">
                <a:solidFill>
                  <a:srgbClr val="005A9C"/>
                </a:solidFill>
              </a:rPr>
              <a:t>Призовой фонд 500 000 руб.</a:t>
            </a:r>
          </a:p>
          <a:p>
            <a:pPr algn="ctr"/>
            <a:endParaRPr lang="ru-RU" b="1" dirty="0">
              <a:solidFill>
                <a:srgbClr val="005A9C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5A9C"/>
                </a:solidFill>
              </a:rPr>
              <a:t>Мероприятие для талантливых детей «Школы </a:t>
            </a:r>
            <a:r>
              <a:rPr lang="ru-RU" b="1" dirty="0" err="1" smtClean="0">
                <a:solidFill>
                  <a:srgbClr val="005A9C"/>
                </a:solidFill>
              </a:rPr>
              <a:t>Росатома</a:t>
            </a:r>
            <a:r>
              <a:rPr lang="ru-RU" b="1" dirty="0" smtClean="0">
                <a:solidFill>
                  <a:srgbClr val="005A9C"/>
                </a:solidFill>
              </a:rPr>
              <a:t>» -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5A9C"/>
                </a:solidFill>
              </a:rPr>
              <a:t>не способ освоить средства гранта, а способ провести </a:t>
            </a:r>
          </a:p>
          <a:p>
            <a:pPr marL="0" indent="0" algn="ctr">
              <a:buNone/>
            </a:pPr>
            <a:r>
              <a:rPr lang="ru-RU" b="1" dirty="0" err="1" smtClean="0">
                <a:solidFill>
                  <a:srgbClr val="005A9C"/>
                </a:solidFill>
              </a:rPr>
              <a:t>имиджевое</a:t>
            </a:r>
            <a:r>
              <a:rPr lang="ru-RU" b="1" dirty="0" smtClean="0">
                <a:solidFill>
                  <a:srgbClr val="005A9C"/>
                </a:solidFill>
              </a:rPr>
              <a:t> событие для своего города!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449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Спасибо за внимание!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/>
            <a:endParaRPr lang="ru-RU" dirty="0"/>
          </a:p>
          <a:p>
            <a:pPr algn="ctr"/>
            <a:endParaRPr lang="ru-RU" b="1" dirty="0" smtClean="0">
              <a:solidFill>
                <a:schemeClr val="accent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0" y="1473200"/>
            <a:ext cx="34036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35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Спасибо за внимание!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/>
            <a:endParaRPr lang="ru-RU" dirty="0"/>
          </a:p>
          <a:p>
            <a:pPr algn="ctr"/>
            <a:endParaRPr lang="ru-RU" b="1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Что не так?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0" y="1473200"/>
            <a:ext cx="34036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02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Муниципальные координаторы 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2017-2018 учебного года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5A9C"/>
                </a:solidFill>
              </a:rPr>
              <a:t>Волгодонск</a:t>
            </a:r>
            <a:r>
              <a:rPr lang="ru-RU" dirty="0">
                <a:solidFill>
                  <a:srgbClr val="005A9C"/>
                </a:solidFill>
              </a:rPr>
              <a:t> </a:t>
            </a:r>
            <a:r>
              <a:rPr lang="ru-RU" dirty="0" err="1">
                <a:solidFill>
                  <a:srgbClr val="005A9C"/>
                </a:solidFill>
              </a:rPr>
              <a:t>Браиловская</a:t>
            </a:r>
            <a:r>
              <a:rPr lang="ru-RU" dirty="0">
                <a:solidFill>
                  <a:srgbClr val="005A9C"/>
                </a:solidFill>
              </a:rPr>
              <a:t> Наталья Федоровна  </a:t>
            </a:r>
            <a:r>
              <a:rPr lang="ru-RU" dirty="0" smtClean="0">
                <a:solidFill>
                  <a:srgbClr val="005A9C"/>
                </a:solidFill>
              </a:rPr>
              <a:t>		</a:t>
            </a:r>
            <a:r>
              <a:rPr lang="ru-RU" b="1" dirty="0" smtClean="0">
                <a:solidFill>
                  <a:srgbClr val="005A9C"/>
                </a:solidFill>
              </a:rPr>
              <a:t>Димитровград</a:t>
            </a:r>
            <a:r>
              <a:rPr lang="ru-RU" dirty="0" smtClean="0">
                <a:solidFill>
                  <a:srgbClr val="005A9C"/>
                </a:solidFill>
              </a:rPr>
              <a:t> </a:t>
            </a:r>
            <a:r>
              <a:rPr lang="ru-RU" dirty="0" err="1" smtClean="0">
                <a:solidFill>
                  <a:srgbClr val="005A9C"/>
                </a:solidFill>
              </a:rPr>
              <a:t>Еремеева</a:t>
            </a:r>
            <a:r>
              <a:rPr lang="ru-RU" dirty="0" smtClean="0">
                <a:solidFill>
                  <a:srgbClr val="005A9C"/>
                </a:solidFill>
              </a:rPr>
              <a:t> Галина Александровна</a:t>
            </a:r>
            <a:endParaRPr lang="ru-RU" dirty="0">
              <a:solidFill>
                <a:srgbClr val="005A9C"/>
              </a:solidFill>
            </a:endParaRPr>
          </a:p>
          <a:p>
            <a:pPr marL="0" lvl="0" indent="0">
              <a:buNone/>
            </a:pPr>
            <a:r>
              <a:rPr lang="ru-RU" b="1" dirty="0">
                <a:solidFill>
                  <a:srgbClr val="005A9C"/>
                </a:solidFill>
              </a:rPr>
              <a:t>Железногорск</a:t>
            </a:r>
            <a:r>
              <a:rPr lang="ru-RU" dirty="0">
                <a:solidFill>
                  <a:srgbClr val="005A9C"/>
                </a:solidFill>
              </a:rPr>
              <a:t> </a:t>
            </a:r>
            <a:r>
              <a:rPr lang="ru-RU" dirty="0" err="1" smtClean="0">
                <a:solidFill>
                  <a:srgbClr val="005A9C"/>
                </a:solidFill>
              </a:rPr>
              <a:t>Дерышева</a:t>
            </a:r>
            <a:r>
              <a:rPr lang="ru-RU" dirty="0" smtClean="0">
                <a:solidFill>
                  <a:srgbClr val="005A9C"/>
                </a:solidFill>
              </a:rPr>
              <a:t> Ирина Евгеньевна		</a:t>
            </a:r>
            <a:r>
              <a:rPr lang="ru-RU" b="1" dirty="0" smtClean="0">
                <a:solidFill>
                  <a:srgbClr val="005A9C"/>
                </a:solidFill>
              </a:rPr>
              <a:t>Заречный ЗАТО </a:t>
            </a:r>
            <a:r>
              <a:rPr lang="ru-RU" dirty="0" smtClean="0">
                <a:solidFill>
                  <a:srgbClr val="005A9C"/>
                </a:solidFill>
              </a:rPr>
              <a:t>Головачева Ольга Васильевна</a:t>
            </a:r>
            <a:endParaRPr lang="ru-RU" dirty="0">
              <a:solidFill>
                <a:srgbClr val="005A9C"/>
              </a:solidFill>
            </a:endParaRPr>
          </a:p>
          <a:p>
            <a:pPr marL="0" lvl="0" indent="0">
              <a:buNone/>
            </a:pPr>
            <a:r>
              <a:rPr lang="ru-RU" b="1" dirty="0">
                <a:solidFill>
                  <a:srgbClr val="005A9C"/>
                </a:solidFill>
              </a:rPr>
              <a:t>Заречный </a:t>
            </a:r>
            <a:r>
              <a:rPr lang="ru-RU" b="1" dirty="0" smtClean="0">
                <a:solidFill>
                  <a:srgbClr val="005A9C"/>
                </a:solidFill>
              </a:rPr>
              <a:t>СО </a:t>
            </a:r>
            <a:r>
              <a:rPr lang="ru-RU" dirty="0" smtClean="0">
                <a:solidFill>
                  <a:srgbClr val="005A9C"/>
                </a:solidFill>
              </a:rPr>
              <a:t>Шибаева Татьяна Юрьевна 		</a:t>
            </a:r>
            <a:r>
              <a:rPr lang="ru-RU" b="1" dirty="0" smtClean="0">
                <a:solidFill>
                  <a:srgbClr val="005A9C"/>
                </a:solidFill>
              </a:rPr>
              <a:t>Зеленогорск</a:t>
            </a:r>
            <a:r>
              <a:rPr lang="ru-RU" dirty="0" smtClean="0">
                <a:solidFill>
                  <a:srgbClr val="005A9C"/>
                </a:solidFill>
              </a:rPr>
              <a:t> Китаева Ольга Петровна</a:t>
            </a:r>
            <a:endParaRPr lang="ru-RU" dirty="0">
              <a:solidFill>
                <a:srgbClr val="005A9C"/>
              </a:solidFill>
            </a:endParaRPr>
          </a:p>
          <a:p>
            <a:pPr marL="0" lvl="0" indent="0">
              <a:buNone/>
            </a:pPr>
            <a:r>
              <a:rPr lang="ru-RU" b="1" dirty="0" err="1" smtClean="0">
                <a:solidFill>
                  <a:srgbClr val="005A9C"/>
                </a:solidFill>
              </a:rPr>
              <a:t>Нововоронеж</a:t>
            </a:r>
            <a:r>
              <a:rPr lang="ru-RU" dirty="0" smtClean="0">
                <a:solidFill>
                  <a:srgbClr val="005A9C"/>
                </a:solidFill>
              </a:rPr>
              <a:t> </a:t>
            </a:r>
            <a:r>
              <a:rPr lang="ru-RU" dirty="0" err="1" smtClean="0">
                <a:solidFill>
                  <a:srgbClr val="005A9C"/>
                </a:solidFill>
              </a:rPr>
              <a:t>Пегусова</a:t>
            </a:r>
            <a:r>
              <a:rPr lang="ru-RU" dirty="0" smtClean="0">
                <a:solidFill>
                  <a:srgbClr val="005A9C"/>
                </a:solidFill>
              </a:rPr>
              <a:t> Галина Андреевна		</a:t>
            </a:r>
            <a:r>
              <a:rPr lang="ru-RU" b="1" dirty="0" smtClean="0">
                <a:solidFill>
                  <a:srgbClr val="005A9C"/>
                </a:solidFill>
              </a:rPr>
              <a:t>Новоуральск</a:t>
            </a:r>
            <a:r>
              <a:rPr lang="ru-RU" dirty="0" smtClean="0">
                <a:solidFill>
                  <a:srgbClr val="005A9C"/>
                </a:solidFill>
              </a:rPr>
              <a:t> </a:t>
            </a:r>
            <a:r>
              <a:rPr lang="ru-RU" dirty="0" err="1" smtClean="0">
                <a:solidFill>
                  <a:srgbClr val="005A9C"/>
                </a:solidFill>
              </a:rPr>
              <a:t>Аленькина</a:t>
            </a:r>
            <a:r>
              <a:rPr lang="ru-RU" dirty="0" smtClean="0">
                <a:solidFill>
                  <a:srgbClr val="005A9C"/>
                </a:solidFill>
              </a:rPr>
              <a:t> Татьяна Николаевна</a:t>
            </a:r>
            <a:endParaRPr lang="ru-RU" dirty="0">
              <a:solidFill>
                <a:srgbClr val="005A9C"/>
              </a:solidFill>
            </a:endParaRPr>
          </a:p>
          <a:p>
            <a:pPr marL="0" lvl="0" indent="0">
              <a:buNone/>
            </a:pPr>
            <a:r>
              <a:rPr lang="ru-RU" b="1" dirty="0" smtClean="0">
                <a:solidFill>
                  <a:srgbClr val="005A9C"/>
                </a:solidFill>
              </a:rPr>
              <a:t>Озерск</a:t>
            </a:r>
            <a:r>
              <a:rPr lang="ru-RU" dirty="0" smtClean="0">
                <a:solidFill>
                  <a:srgbClr val="005A9C"/>
                </a:solidFill>
              </a:rPr>
              <a:t> </a:t>
            </a:r>
            <a:r>
              <a:rPr lang="ru-RU" dirty="0" err="1" smtClean="0">
                <a:solidFill>
                  <a:srgbClr val="005A9C"/>
                </a:solidFill>
              </a:rPr>
              <a:t>Титченко</a:t>
            </a:r>
            <a:r>
              <a:rPr lang="ru-RU" dirty="0" smtClean="0">
                <a:solidFill>
                  <a:srgbClr val="005A9C"/>
                </a:solidFill>
              </a:rPr>
              <a:t> Ольга Федоровна			</a:t>
            </a:r>
            <a:r>
              <a:rPr lang="ru-RU" b="1" dirty="0" smtClean="0">
                <a:solidFill>
                  <a:srgbClr val="005A9C"/>
                </a:solidFill>
              </a:rPr>
              <a:t>Северск</a:t>
            </a:r>
            <a:r>
              <a:rPr lang="ru-RU" dirty="0" smtClean="0">
                <a:solidFill>
                  <a:srgbClr val="005A9C"/>
                </a:solidFill>
              </a:rPr>
              <a:t> Леонтьева Елена Валерьяновна</a:t>
            </a:r>
            <a:endParaRPr lang="ru-RU" dirty="0">
              <a:solidFill>
                <a:srgbClr val="005A9C"/>
              </a:solidFill>
            </a:endParaRPr>
          </a:p>
          <a:p>
            <a:pPr marL="0" lvl="0" indent="0">
              <a:buNone/>
            </a:pPr>
            <a:r>
              <a:rPr lang="ru-RU" b="1" dirty="0" err="1" smtClean="0">
                <a:solidFill>
                  <a:srgbClr val="005A9C"/>
                </a:solidFill>
              </a:rPr>
              <a:t>Снежинск</a:t>
            </a:r>
            <a:r>
              <a:rPr lang="ru-RU" dirty="0" smtClean="0">
                <a:solidFill>
                  <a:srgbClr val="005A9C"/>
                </a:solidFill>
              </a:rPr>
              <a:t> Смирнова Ирина Леонидовна 		</a:t>
            </a:r>
            <a:r>
              <a:rPr lang="ru-RU" b="1" dirty="0" smtClean="0">
                <a:solidFill>
                  <a:srgbClr val="005A9C"/>
                </a:solidFill>
              </a:rPr>
              <a:t>Сосновый Бор </a:t>
            </a:r>
            <a:r>
              <a:rPr lang="ru-RU" dirty="0" err="1" smtClean="0">
                <a:solidFill>
                  <a:srgbClr val="005A9C"/>
                </a:solidFill>
              </a:rPr>
              <a:t>Ивкучева</a:t>
            </a:r>
            <a:r>
              <a:rPr lang="ru-RU" dirty="0" smtClean="0">
                <a:solidFill>
                  <a:srgbClr val="005A9C"/>
                </a:solidFill>
              </a:rPr>
              <a:t> Татьяна Петровна</a:t>
            </a:r>
            <a:endParaRPr lang="ru-RU" dirty="0">
              <a:solidFill>
                <a:srgbClr val="005A9C"/>
              </a:solidFill>
            </a:endParaRPr>
          </a:p>
          <a:p>
            <a:pPr marL="0" lvl="0" indent="0">
              <a:buNone/>
            </a:pPr>
            <a:r>
              <a:rPr lang="ru-RU" b="1" dirty="0" smtClean="0">
                <a:solidFill>
                  <a:srgbClr val="005A9C"/>
                </a:solidFill>
              </a:rPr>
              <a:t>Трехгорный</a:t>
            </a:r>
            <a:r>
              <a:rPr lang="ru-RU" dirty="0" smtClean="0">
                <a:solidFill>
                  <a:srgbClr val="005A9C"/>
                </a:solidFill>
              </a:rPr>
              <a:t> Свистун Инна Владимировна		</a:t>
            </a:r>
            <a:r>
              <a:rPr lang="ru-RU" b="1" dirty="0" smtClean="0">
                <a:solidFill>
                  <a:srgbClr val="005A9C"/>
                </a:solidFill>
              </a:rPr>
              <a:t>Удомля</a:t>
            </a:r>
            <a:r>
              <a:rPr lang="ru-RU" dirty="0" smtClean="0">
                <a:solidFill>
                  <a:srgbClr val="005A9C"/>
                </a:solidFill>
              </a:rPr>
              <a:t> </a:t>
            </a:r>
            <a:r>
              <a:rPr lang="ru-RU" dirty="0" err="1" smtClean="0">
                <a:solidFill>
                  <a:srgbClr val="005A9C"/>
                </a:solidFill>
              </a:rPr>
              <a:t>Грехова</a:t>
            </a:r>
            <a:r>
              <a:rPr lang="ru-RU" dirty="0" smtClean="0">
                <a:solidFill>
                  <a:srgbClr val="005A9C"/>
                </a:solidFill>
              </a:rPr>
              <a:t> Галина Павловна</a:t>
            </a:r>
          </a:p>
          <a:p>
            <a:endParaRPr lang="ru-RU" dirty="0" smtClean="0">
              <a:solidFill>
                <a:srgbClr val="005A9C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5A9C"/>
                </a:solidFill>
              </a:rPr>
              <a:t>Курчатов</a:t>
            </a:r>
            <a:r>
              <a:rPr lang="ru-RU" dirty="0" smtClean="0">
                <a:solidFill>
                  <a:srgbClr val="005A9C"/>
                </a:solidFill>
              </a:rPr>
              <a:t> </a:t>
            </a:r>
            <a:r>
              <a:rPr lang="ru-RU" dirty="0" err="1" smtClean="0">
                <a:solidFill>
                  <a:srgbClr val="005A9C"/>
                </a:solidFill>
              </a:rPr>
              <a:t>Нечитайло</a:t>
            </a:r>
            <a:r>
              <a:rPr lang="ru-RU" dirty="0" smtClean="0">
                <a:solidFill>
                  <a:srgbClr val="005A9C"/>
                </a:solidFill>
              </a:rPr>
              <a:t> Оксана Анатольевна 		</a:t>
            </a:r>
            <a:r>
              <a:rPr lang="ru-RU" b="1" dirty="0" smtClean="0">
                <a:solidFill>
                  <a:srgbClr val="005A9C"/>
                </a:solidFill>
              </a:rPr>
              <a:t>Саров</a:t>
            </a:r>
            <a:r>
              <a:rPr lang="ru-RU" dirty="0" smtClean="0">
                <a:solidFill>
                  <a:srgbClr val="005A9C"/>
                </a:solidFill>
              </a:rPr>
              <a:t> </a:t>
            </a:r>
            <a:r>
              <a:rPr lang="ru-RU" dirty="0">
                <a:solidFill>
                  <a:srgbClr val="005A9C"/>
                </a:solidFill>
              </a:rPr>
              <a:t>Мухин Владислав Геннадиевич </a:t>
            </a:r>
          </a:p>
          <a:p>
            <a:pPr lvl="0"/>
            <a:endParaRPr lang="ru-RU" dirty="0" smtClean="0">
              <a:solidFill>
                <a:srgbClr val="005A9C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5A9C"/>
                </a:solidFill>
              </a:rPr>
              <a:t>Балаково ?		Десногорск ?		 Лесной ?		 </a:t>
            </a:r>
            <a:r>
              <a:rPr lang="ru-RU" b="1" dirty="0">
                <a:solidFill>
                  <a:srgbClr val="005A9C"/>
                </a:solidFill>
              </a:rPr>
              <a:t>Полярные </a:t>
            </a:r>
            <a:r>
              <a:rPr lang="ru-RU" b="1" dirty="0" smtClean="0">
                <a:solidFill>
                  <a:srgbClr val="005A9C"/>
                </a:solidFill>
              </a:rPr>
              <a:t>Зори ?</a:t>
            </a:r>
            <a:endParaRPr lang="ru-RU" b="1" dirty="0">
              <a:solidFill>
                <a:srgbClr val="005A9C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34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Направления учебного года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Инженерное творчество: конструирование с помощью 3D-принтера (9-11 класс) и изготовление инженерных кинетических инсталляций (5-8 класс)</a:t>
            </a:r>
          </a:p>
          <a:p>
            <a:pPr algn="just"/>
            <a:endParaRPr lang="ru-RU" b="1" dirty="0" smtClean="0">
              <a:solidFill>
                <a:srgbClr val="005A9C"/>
              </a:solidFill>
            </a:endParaRP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Фестиваль детских театральных коллективов городов </a:t>
            </a:r>
            <a:r>
              <a:rPr lang="ru-RU" b="1" dirty="0" err="1" smtClean="0">
                <a:solidFill>
                  <a:srgbClr val="005A9C"/>
                </a:solidFill>
              </a:rPr>
              <a:t>Росатома</a:t>
            </a:r>
            <a:r>
              <a:rPr lang="ru-RU" b="1" dirty="0" smtClean="0">
                <a:solidFill>
                  <a:srgbClr val="005A9C"/>
                </a:solidFill>
              </a:rPr>
              <a:t> (1-11 класс)</a:t>
            </a:r>
          </a:p>
          <a:p>
            <a:pPr algn="just"/>
            <a:endParaRPr lang="ru-RU" b="1" dirty="0" smtClean="0">
              <a:solidFill>
                <a:srgbClr val="005A9C"/>
              </a:solidFill>
            </a:endParaRP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Мероприятие для дошкольников «Чемпионат спортивных команд 5+» (дети 5-7 лет)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91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Системные мероприятия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900" y="1825625"/>
            <a:ext cx="106299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 smtClean="0">
                <a:solidFill>
                  <a:srgbClr val="005A9C"/>
                </a:solidFill>
              </a:rPr>
              <a:t>Медиапроект</a:t>
            </a:r>
            <a:r>
              <a:rPr lang="ru-RU" b="1" dirty="0" smtClean="0">
                <a:solidFill>
                  <a:srgbClr val="005A9C"/>
                </a:solidFill>
              </a:rPr>
              <a:t> «Атом ТВ» - Заречный (Пензенская область)</a:t>
            </a:r>
          </a:p>
          <a:p>
            <a:pPr algn="just"/>
            <a:endParaRPr lang="en-US" b="1" dirty="0" smtClean="0">
              <a:solidFill>
                <a:srgbClr val="005A9C"/>
              </a:solidFill>
            </a:endParaRP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«Школа проектов» - Железногорск (Красноярский край)</a:t>
            </a:r>
          </a:p>
          <a:p>
            <a:pPr algn="just"/>
            <a:endParaRPr lang="ru-RU" b="1" dirty="0" smtClean="0">
              <a:solidFill>
                <a:srgbClr val="005A9C"/>
              </a:solidFill>
            </a:endParaRPr>
          </a:p>
          <a:p>
            <a:pPr algn="just"/>
            <a:r>
              <a:rPr lang="ru-RU" b="1" dirty="0" err="1" smtClean="0">
                <a:solidFill>
                  <a:srgbClr val="005A9C"/>
                </a:solidFill>
              </a:rPr>
              <a:t>Медиапроект</a:t>
            </a:r>
            <a:r>
              <a:rPr lang="ru-RU" b="1" dirty="0" smtClean="0">
                <a:solidFill>
                  <a:srgbClr val="005A9C"/>
                </a:solidFill>
              </a:rPr>
              <a:t> «</a:t>
            </a:r>
            <a:r>
              <a:rPr lang="en-US" b="1" dirty="0" err="1" smtClean="0">
                <a:solidFill>
                  <a:srgbClr val="005A9C"/>
                </a:solidFill>
              </a:rPr>
              <a:t>Rosatom’s</a:t>
            </a:r>
            <a:r>
              <a:rPr lang="en-US" b="1" dirty="0" smtClean="0">
                <a:solidFill>
                  <a:srgbClr val="005A9C"/>
                </a:solidFill>
              </a:rPr>
              <a:t> COOL</a:t>
            </a:r>
            <a:r>
              <a:rPr lang="ru-RU" b="1" dirty="0" smtClean="0">
                <a:solidFill>
                  <a:srgbClr val="005A9C"/>
                </a:solidFill>
              </a:rPr>
              <a:t>» - Лесной (Свердловская область)</a:t>
            </a:r>
          </a:p>
          <a:p>
            <a:pPr algn="just"/>
            <a:endParaRPr lang="ru-RU" b="1" dirty="0" smtClean="0">
              <a:solidFill>
                <a:srgbClr val="005A9C"/>
              </a:solidFill>
            </a:endParaRPr>
          </a:p>
          <a:p>
            <a:pPr algn="just"/>
            <a:r>
              <a:rPr lang="ru-RU" b="1" dirty="0" err="1" smtClean="0">
                <a:solidFill>
                  <a:srgbClr val="005A9C"/>
                </a:solidFill>
              </a:rPr>
              <a:t>Метапредметная</a:t>
            </a:r>
            <a:r>
              <a:rPr lang="ru-RU" b="1" dirty="0" smtClean="0">
                <a:solidFill>
                  <a:srgbClr val="005A9C"/>
                </a:solidFill>
              </a:rPr>
              <a:t> олимпиада </a:t>
            </a:r>
            <a:r>
              <a:rPr lang="mr-IN" b="1" dirty="0" smtClean="0">
                <a:solidFill>
                  <a:srgbClr val="005A9C"/>
                </a:solidFill>
              </a:rPr>
              <a:t>–</a:t>
            </a:r>
            <a:r>
              <a:rPr lang="ru-RU" b="1" dirty="0" smtClean="0">
                <a:solidFill>
                  <a:srgbClr val="005A9C"/>
                </a:solidFill>
              </a:rPr>
              <a:t> Конкурс (февраль 2018 г.)</a:t>
            </a:r>
          </a:p>
          <a:p>
            <a:pPr algn="just"/>
            <a:endParaRPr lang="ru-RU" b="1" dirty="0">
              <a:solidFill>
                <a:srgbClr val="005A9C"/>
              </a:solidFill>
            </a:endParaRP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Конкурс </a:t>
            </a:r>
            <a:r>
              <a:rPr lang="ru-RU" b="1" dirty="0">
                <a:solidFill>
                  <a:srgbClr val="005A9C"/>
                </a:solidFill>
              </a:rPr>
              <a:t>юных педагогов «Школы </a:t>
            </a:r>
            <a:r>
              <a:rPr lang="ru-RU" b="1" dirty="0" err="1">
                <a:solidFill>
                  <a:srgbClr val="005A9C"/>
                </a:solidFill>
              </a:rPr>
              <a:t>Росатома</a:t>
            </a:r>
            <a:r>
              <a:rPr lang="ru-RU" b="1" dirty="0">
                <a:solidFill>
                  <a:srgbClr val="005A9C"/>
                </a:solidFill>
              </a:rPr>
              <a:t>» </a:t>
            </a:r>
            <a:r>
              <a:rPr lang="ru-RU" b="1" dirty="0" smtClean="0">
                <a:solidFill>
                  <a:srgbClr val="005A9C"/>
                </a:solidFill>
              </a:rPr>
              <a:t>- (апрель-май)</a:t>
            </a:r>
            <a:endParaRPr lang="ru-RU" b="1" dirty="0">
              <a:solidFill>
                <a:srgbClr val="005A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63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Календарь</a:t>
            </a:r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396507"/>
              </p:ext>
            </p:extLst>
          </p:nvPr>
        </p:nvGraphicFramePr>
        <p:xfrm>
          <a:off x="838200" y="1825625"/>
          <a:ext cx="10515600" cy="4663440"/>
        </p:xfrm>
        <a:graphic>
          <a:graphicData uri="http://schemas.openxmlformats.org/drawingml/2006/table">
            <a:tbl>
              <a:tblPr bandRow="1">
                <a:tableStyleId>{8FD4443E-F989-4FC4-A0C8-D5A2AF1F390B}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Сентябрь</a:t>
                      </a:r>
                    </a:p>
                    <a:p>
                      <a:pPr algn="ctr"/>
                      <a:r>
                        <a:rPr lang="ru-RU" dirty="0" smtClean="0"/>
                        <a:t>10-30: заявки на «Атом ТВ»</a:t>
                      </a:r>
                    </a:p>
                    <a:p>
                      <a:pPr algn="ctr"/>
                      <a:r>
                        <a:rPr lang="ru-RU" dirty="0" smtClean="0"/>
                        <a:t>21-30: заявки на</a:t>
                      </a:r>
                      <a:r>
                        <a:rPr lang="ru-RU" baseline="0" dirty="0" smtClean="0"/>
                        <a:t> «</a:t>
                      </a:r>
                      <a:r>
                        <a:rPr lang="en-US" baseline="0" dirty="0" err="1" smtClean="0"/>
                        <a:t>Rosatom’sCOOL</a:t>
                      </a:r>
                      <a:r>
                        <a:rPr lang="ru-RU" baseline="0" dirty="0" smtClean="0"/>
                        <a:t>»</a:t>
                      </a:r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Октябрь</a:t>
                      </a:r>
                    </a:p>
                    <a:p>
                      <a:pPr algn="ctr"/>
                      <a:r>
                        <a:rPr lang="ru-RU" dirty="0" smtClean="0"/>
                        <a:t>1-7: заочный «Атом ТВ»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2-16</a:t>
                      </a:r>
                      <a:r>
                        <a:rPr lang="ru-RU" baseline="0" dirty="0" smtClean="0"/>
                        <a:t>: заочный «</a:t>
                      </a:r>
                      <a:r>
                        <a:rPr lang="en-US" baseline="0" dirty="0" err="1" smtClean="0"/>
                        <a:t>Rosatom’sCOOL</a:t>
                      </a:r>
                      <a:r>
                        <a:rPr lang="ru-RU" baseline="0" dirty="0" smtClean="0"/>
                        <a:t>»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Ноябрь</a:t>
                      </a:r>
                    </a:p>
                    <a:p>
                      <a:pPr algn="ctr"/>
                      <a:r>
                        <a:rPr lang="ru-RU" dirty="0" smtClean="0"/>
                        <a:t>8-10: очный «Атом ТВ»</a:t>
                      </a:r>
                    </a:p>
                    <a:p>
                      <a:pPr algn="ctr"/>
                      <a:r>
                        <a:rPr lang="ru-RU" dirty="0" smtClean="0"/>
                        <a:t>До конца: заявки на Театр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Декабрь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6-7: очный </a:t>
                      </a:r>
                      <a:r>
                        <a:rPr lang="ru-RU" baseline="0" dirty="0" smtClean="0"/>
                        <a:t>«</a:t>
                      </a:r>
                      <a:r>
                        <a:rPr lang="en-US" baseline="0" dirty="0" err="1" smtClean="0"/>
                        <a:t>Rosatom’sCOOL</a:t>
                      </a:r>
                      <a:r>
                        <a:rPr lang="ru-RU" baseline="0" dirty="0" smtClean="0"/>
                        <a:t>»</a:t>
                      </a:r>
                    </a:p>
                    <a:p>
                      <a:pPr algn="ctr"/>
                      <a:r>
                        <a:rPr lang="ru-RU" dirty="0" smtClean="0"/>
                        <a:t>До середины: заочный Театр</a:t>
                      </a:r>
                    </a:p>
                    <a:p>
                      <a:pPr algn="ctr"/>
                      <a:r>
                        <a:rPr lang="ru-RU" dirty="0" smtClean="0"/>
                        <a:t>До конца: заявки на Инженер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</a:t>
                      </a:r>
                    </a:p>
                    <a:p>
                      <a:pPr algn="ctr"/>
                      <a:r>
                        <a:rPr lang="ru-RU" dirty="0" smtClean="0"/>
                        <a:t>До середины: заочный Инженер</a:t>
                      </a:r>
                    </a:p>
                    <a:p>
                      <a:pPr algn="ctr"/>
                      <a:r>
                        <a:rPr lang="ru-RU" dirty="0" smtClean="0"/>
                        <a:t>До конца: заявки на «ШП»</a:t>
                      </a:r>
                    </a:p>
                    <a:p>
                      <a:pPr algn="ctr"/>
                      <a:r>
                        <a:rPr lang="ru-RU" dirty="0" smtClean="0"/>
                        <a:t>Конец: </a:t>
                      </a:r>
                      <a:r>
                        <a:rPr lang="ru-RU" dirty="0" err="1" smtClean="0"/>
                        <a:t>мун.этап</a:t>
                      </a:r>
                      <a:r>
                        <a:rPr lang="ru-RU" baseline="0" dirty="0" smtClean="0"/>
                        <a:t> Инженер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Февраль</a:t>
                      </a:r>
                    </a:p>
                    <a:p>
                      <a:pPr algn="ctr"/>
                      <a:r>
                        <a:rPr lang="ru-RU" dirty="0" smtClean="0"/>
                        <a:t>Конкурс </a:t>
                      </a:r>
                      <a:r>
                        <a:rPr lang="mr-IN" dirty="0" smtClean="0"/>
                        <a:t>–</a:t>
                      </a:r>
                      <a:r>
                        <a:rPr lang="ru-RU" dirty="0" smtClean="0"/>
                        <a:t> столица МО</a:t>
                      </a:r>
                    </a:p>
                    <a:p>
                      <a:pPr algn="ctr"/>
                      <a:r>
                        <a:rPr lang="ru-RU" dirty="0" smtClean="0"/>
                        <a:t>Начало: </a:t>
                      </a:r>
                      <a:r>
                        <a:rPr lang="ru-RU" dirty="0" err="1" smtClean="0"/>
                        <a:t>мун.этап</a:t>
                      </a:r>
                      <a:r>
                        <a:rPr lang="ru-RU" dirty="0" smtClean="0"/>
                        <a:t> Театр</a:t>
                      </a:r>
                    </a:p>
                    <a:p>
                      <a:pPr algn="ctr"/>
                      <a:r>
                        <a:rPr lang="ru-RU" dirty="0" smtClean="0"/>
                        <a:t>Конец: очный Инженер</a:t>
                      </a:r>
                    </a:p>
                    <a:p>
                      <a:pPr algn="ctr"/>
                      <a:r>
                        <a:rPr lang="ru-RU" dirty="0" smtClean="0"/>
                        <a:t>Обучение в «ШП»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Март</a:t>
                      </a:r>
                    </a:p>
                    <a:p>
                      <a:pPr algn="ctr"/>
                      <a:r>
                        <a:rPr lang="ru-RU" dirty="0" smtClean="0"/>
                        <a:t>5: </a:t>
                      </a:r>
                      <a:r>
                        <a:rPr lang="ru-RU" dirty="0" err="1" smtClean="0"/>
                        <a:t>мун.этап</a:t>
                      </a:r>
                      <a:r>
                        <a:rPr lang="ru-RU" baseline="0" dirty="0" smtClean="0"/>
                        <a:t> МО</a:t>
                      </a:r>
                    </a:p>
                    <a:p>
                      <a:pPr algn="ctr"/>
                      <a:r>
                        <a:rPr lang="ru-RU" baseline="0" dirty="0" smtClean="0"/>
                        <a:t>Начало: очный Театр</a:t>
                      </a:r>
                    </a:p>
                    <a:p>
                      <a:pPr algn="ctr"/>
                      <a:r>
                        <a:rPr lang="ru-RU" dirty="0" smtClean="0"/>
                        <a:t>До конца: заявки на Дошкольник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Заочный этап в «ШП»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Апрель</a:t>
                      </a:r>
                    </a:p>
                    <a:p>
                      <a:pPr algn="ctr"/>
                      <a:r>
                        <a:rPr lang="ru-RU" dirty="0" smtClean="0"/>
                        <a:t>1: Старт «Юный педагог»</a:t>
                      </a:r>
                    </a:p>
                    <a:p>
                      <a:pPr algn="ctr"/>
                      <a:r>
                        <a:rPr lang="ru-RU" dirty="0" smtClean="0"/>
                        <a:t>Финал МО</a:t>
                      </a:r>
                    </a:p>
                    <a:p>
                      <a:pPr algn="ctr"/>
                      <a:r>
                        <a:rPr lang="ru-RU" dirty="0" err="1" smtClean="0"/>
                        <a:t>Мун.этап</a:t>
                      </a:r>
                      <a:r>
                        <a:rPr lang="ru-RU" dirty="0" smtClean="0"/>
                        <a:t> Дошкольник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Очный этап в «ШП»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Май</a:t>
                      </a:r>
                    </a:p>
                    <a:p>
                      <a:pPr algn="ctr"/>
                      <a:r>
                        <a:rPr lang="ru-RU" dirty="0" smtClean="0"/>
                        <a:t>5: Итог</a:t>
                      </a:r>
                      <a:r>
                        <a:rPr lang="ru-RU" baseline="0" dirty="0" smtClean="0"/>
                        <a:t> «Юный педагог»</a:t>
                      </a:r>
                    </a:p>
                    <a:p>
                      <a:pPr algn="ctr"/>
                      <a:r>
                        <a:rPr lang="ru-RU" baseline="0" dirty="0" smtClean="0"/>
                        <a:t>Очный Дошкольник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10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Организационная рамка мероприятий для талантливых детей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5A9C"/>
                </a:solidFill>
              </a:rPr>
              <a:t>PR-</a:t>
            </a:r>
            <a:r>
              <a:rPr lang="ru-RU" b="1" dirty="0" smtClean="0">
                <a:solidFill>
                  <a:srgbClr val="005A9C"/>
                </a:solidFill>
              </a:rPr>
              <a:t>кампания → прием заявок → заочный (обучающий) этап →</a:t>
            </a:r>
            <a:r>
              <a:rPr lang="ru-RU" b="1" dirty="0">
                <a:solidFill>
                  <a:srgbClr val="005A9C"/>
                </a:solidFill>
              </a:rPr>
              <a:t> </a:t>
            </a:r>
            <a:r>
              <a:rPr lang="ru-RU" b="1" dirty="0" smtClean="0">
                <a:solidFill>
                  <a:srgbClr val="005A9C"/>
                </a:solidFill>
              </a:rPr>
              <a:t>муниципальный этап → дистанционный этап → очный этап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rgbClr val="005A9C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5A9C"/>
                </a:solidFill>
              </a:rPr>
              <a:t>Активная работа журналистов «Атом ТВ» и «</a:t>
            </a:r>
            <a:r>
              <a:rPr lang="en-US" b="1" dirty="0" err="1" smtClean="0">
                <a:solidFill>
                  <a:srgbClr val="005A9C"/>
                </a:solidFill>
              </a:rPr>
              <a:t>Rosatom’s</a:t>
            </a:r>
            <a:r>
              <a:rPr lang="en-US" b="1" dirty="0" smtClean="0">
                <a:solidFill>
                  <a:srgbClr val="005A9C"/>
                </a:solidFill>
              </a:rPr>
              <a:t> COOL</a:t>
            </a:r>
            <a:r>
              <a:rPr lang="ru-RU" b="1" dirty="0" smtClean="0">
                <a:solidFill>
                  <a:srgbClr val="005A9C"/>
                </a:solidFill>
              </a:rPr>
              <a:t>»</a:t>
            </a:r>
            <a:r>
              <a:rPr lang="en-US" b="1" dirty="0" smtClean="0">
                <a:solidFill>
                  <a:srgbClr val="005A9C"/>
                </a:solidFill>
              </a:rPr>
              <a:t> </a:t>
            </a:r>
            <a:endParaRPr lang="ru-RU" b="1" dirty="0" smtClean="0">
              <a:solidFill>
                <a:srgbClr val="005A9C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5A9C"/>
                </a:solidFill>
              </a:rPr>
              <a:t>на старте, муниципальном этапе и очном этапе</a:t>
            </a:r>
            <a:endParaRPr lang="ru-RU" b="1" dirty="0">
              <a:solidFill>
                <a:srgbClr val="005A9C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005A9C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5A9C"/>
                </a:solidFill>
              </a:rPr>
              <a:t>В рейтинге не будут учитываться содержательный и финансовый отчеты, а будет учитываться охват городов, количество городов, в которых проведены муниципальные этапы,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5A9C"/>
                </a:solidFill>
              </a:rPr>
              <a:t>участники очного этапа</a:t>
            </a:r>
            <a:endParaRPr lang="ru-RU" b="1" dirty="0">
              <a:solidFill>
                <a:srgbClr val="005A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337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300" y="365125"/>
            <a:ext cx="11823700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accent2"/>
                </a:solidFill>
                <a:latin typeface="+mj-lt"/>
              </a:rPr>
              <a:t>Инженерное творчество: </a:t>
            </a: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/>
            </a:r>
            <a:br>
              <a:rPr lang="ru-RU" sz="3200" b="1" dirty="0" smtClean="0">
                <a:solidFill>
                  <a:schemeClr val="accent2"/>
                </a:solidFill>
                <a:latin typeface="+mj-lt"/>
              </a:rPr>
            </a:b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>конструирование </a:t>
            </a:r>
            <a:r>
              <a:rPr lang="ru-RU" sz="3200" b="1" dirty="0">
                <a:solidFill>
                  <a:schemeClr val="accent2"/>
                </a:solidFill>
                <a:latin typeface="+mj-lt"/>
              </a:rPr>
              <a:t>с помощью 3</a:t>
            </a:r>
            <a:r>
              <a:rPr lang="en-US" sz="3200" b="1" dirty="0">
                <a:solidFill>
                  <a:schemeClr val="accent2"/>
                </a:solidFill>
                <a:latin typeface="+mj-lt"/>
              </a:rPr>
              <a:t>D</a:t>
            </a:r>
            <a:r>
              <a:rPr lang="ru-RU" sz="3200" b="1" dirty="0">
                <a:solidFill>
                  <a:schemeClr val="accent2"/>
                </a:solidFill>
                <a:latin typeface="+mj-lt"/>
              </a:rPr>
              <a:t>-принтера (9-11 класс) </a:t>
            </a: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/>
            </a:r>
            <a:br>
              <a:rPr lang="ru-RU" sz="3200" b="1" dirty="0" smtClean="0">
                <a:solidFill>
                  <a:schemeClr val="accent2"/>
                </a:solidFill>
                <a:latin typeface="+mj-lt"/>
              </a:rPr>
            </a:b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>и </a:t>
            </a:r>
            <a:r>
              <a:rPr lang="ru-RU" sz="3200" b="1" dirty="0">
                <a:solidFill>
                  <a:schemeClr val="accent2"/>
                </a:solidFill>
                <a:latin typeface="+mj-lt"/>
              </a:rPr>
              <a:t>изготовление инженерных кинетических инсталляций (5-8 класс</a:t>
            </a: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ru-RU" sz="32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6900" y="1825624"/>
            <a:ext cx="10972800" cy="401637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5A9C"/>
                </a:solidFill>
              </a:rPr>
              <a:t>Два независимых направления, объединенных под общей идеей инженерного творчества, направлены на поддержку разных категорий детей по отношению к инженерному творчеству (проявляющих любопытство или (и) мотивированных на глубокое погружение в инженерное творчество)</a:t>
            </a: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Конструирование с помощью </a:t>
            </a:r>
            <a:r>
              <a:rPr lang="en-US" b="1" dirty="0" smtClean="0">
                <a:solidFill>
                  <a:srgbClr val="005A9C"/>
                </a:solidFill>
              </a:rPr>
              <a:t>3D</a:t>
            </a:r>
            <a:r>
              <a:rPr lang="ru-RU" b="1" dirty="0" smtClean="0">
                <a:solidFill>
                  <a:srgbClr val="005A9C"/>
                </a:solidFill>
              </a:rPr>
              <a:t>-принтера приводит к созданию уникального, создаваемого совместно, </a:t>
            </a:r>
            <a:r>
              <a:rPr lang="ru-RU" b="1" dirty="0" err="1" smtClean="0">
                <a:solidFill>
                  <a:srgbClr val="005A9C"/>
                </a:solidFill>
              </a:rPr>
              <a:t>распределенно</a:t>
            </a:r>
            <a:r>
              <a:rPr lang="ru-RU" b="1" dirty="0" smtClean="0">
                <a:solidFill>
                  <a:srgbClr val="005A9C"/>
                </a:solidFill>
              </a:rPr>
              <a:t> (может быть даже </a:t>
            </a:r>
            <a:r>
              <a:rPr lang="ru-RU" b="1" dirty="0" err="1" smtClean="0">
                <a:solidFill>
                  <a:srgbClr val="005A9C"/>
                </a:solidFill>
              </a:rPr>
              <a:t>конвейерно</a:t>
            </a:r>
            <a:r>
              <a:rPr lang="ru-RU" b="1" dirty="0" smtClean="0">
                <a:solidFill>
                  <a:srgbClr val="005A9C"/>
                </a:solidFill>
              </a:rPr>
              <a:t>) продукта. Формируются навыки распределенной командной ответственности. </a:t>
            </a: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Задаются форматы престижности инженерного творчества (своеобразной интеллектуальной и предметно-пространственной среды «белых воротничков» от инженерии). </a:t>
            </a: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Перевод технологий работы с </a:t>
            </a:r>
            <a:r>
              <a:rPr lang="en-US" b="1" dirty="0" smtClean="0">
                <a:solidFill>
                  <a:srgbClr val="005A9C"/>
                </a:solidFill>
              </a:rPr>
              <a:t>3D</a:t>
            </a:r>
            <a:r>
              <a:rPr lang="ru-RU" b="1" dirty="0" smtClean="0">
                <a:solidFill>
                  <a:srgbClr val="005A9C"/>
                </a:solidFill>
              </a:rPr>
              <a:t>-принтером в разряд ординарных, доступных, повседневных в мироощущении современных подростков. </a:t>
            </a: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Более точная профориентация подростков, проявляющих интерес к инженерному творчеству. </a:t>
            </a: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Создание детско-взрослых сообществ, объединяющих молодых успешных ученых, инженеров и одаренных детей, а так же детей, проявляющих интерес к инженерному творчеству.</a:t>
            </a:r>
          </a:p>
        </p:txBody>
      </p:sp>
    </p:spTree>
    <p:extLst>
      <p:ext uri="{BB962C8B-B14F-4D97-AF65-F5344CB8AC3E}">
        <p14:creationId xmlns:p14="http://schemas.microsoft.com/office/powerpoint/2010/main" val="808534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Изготовление </a:t>
            </a:r>
            <a:r>
              <a:rPr lang="ru-RU" b="1" dirty="0">
                <a:solidFill>
                  <a:srgbClr val="005A9C"/>
                </a:solidFill>
              </a:rPr>
              <a:t>инженерных кинетических инсталляций </a:t>
            </a:r>
            <a:r>
              <a:rPr lang="ru-RU" b="1" dirty="0" smtClean="0">
                <a:solidFill>
                  <a:srgbClr val="005A9C"/>
                </a:solidFill>
              </a:rPr>
              <a:t>обеспечивает поддержку </a:t>
            </a:r>
            <a:r>
              <a:rPr lang="ru-RU" b="1" dirty="0">
                <a:solidFill>
                  <a:srgbClr val="005A9C"/>
                </a:solidFill>
              </a:rPr>
              <a:t>массового интереса детей к инженерному творчеству с опорой на возрастные особенности подростков (желание привлекать внимание, быть в центре зрелищных событий и т.д.) </a:t>
            </a:r>
            <a:endParaRPr lang="ru-RU" b="1" dirty="0" smtClean="0">
              <a:solidFill>
                <a:srgbClr val="005A9C"/>
              </a:solidFill>
            </a:endParaRP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Создание </a:t>
            </a:r>
            <a:r>
              <a:rPr lang="ru-RU" b="1" dirty="0">
                <a:solidFill>
                  <a:srgbClr val="005A9C"/>
                </a:solidFill>
              </a:rPr>
              <a:t>ситуации возможности успеха в инженерном творчестве для каждого желающего. </a:t>
            </a:r>
            <a:endParaRPr lang="ru-RU" b="1" dirty="0" smtClean="0">
              <a:solidFill>
                <a:srgbClr val="005A9C"/>
              </a:solidFill>
            </a:endParaRP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Привлечение </a:t>
            </a:r>
            <a:r>
              <a:rPr lang="ru-RU" b="1" dirty="0">
                <a:solidFill>
                  <a:srgbClr val="005A9C"/>
                </a:solidFill>
              </a:rPr>
              <a:t>внимания общественности к современным форматам поддержки массового инженерного творчества (за счет зрелищности и масштабности мероприятия, становящегося общегородским праздником)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9700" y="365125"/>
            <a:ext cx="12052300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accent2"/>
                </a:solidFill>
                <a:latin typeface="+mj-lt"/>
              </a:rPr>
              <a:t>Инженерное творчество: </a:t>
            </a: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/>
            </a:r>
            <a:br>
              <a:rPr lang="ru-RU" sz="3200" b="1" dirty="0" smtClean="0">
                <a:solidFill>
                  <a:schemeClr val="accent2"/>
                </a:solidFill>
                <a:latin typeface="+mj-lt"/>
              </a:rPr>
            </a:b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>конструирование </a:t>
            </a:r>
            <a:r>
              <a:rPr lang="ru-RU" sz="3200" b="1" dirty="0">
                <a:solidFill>
                  <a:schemeClr val="accent2"/>
                </a:solidFill>
                <a:latin typeface="+mj-lt"/>
              </a:rPr>
              <a:t>с помощью 3</a:t>
            </a:r>
            <a:r>
              <a:rPr lang="en-US" sz="3200" b="1" dirty="0">
                <a:solidFill>
                  <a:schemeClr val="accent2"/>
                </a:solidFill>
                <a:latin typeface="+mj-lt"/>
              </a:rPr>
              <a:t>D</a:t>
            </a:r>
            <a:r>
              <a:rPr lang="ru-RU" sz="3200" b="1" dirty="0">
                <a:solidFill>
                  <a:schemeClr val="accent2"/>
                </a:solidFill>
                <a:latin typeface="+mj-lt"/>
              </a:rPr>
              <a:t>-принтера (9-11 класс) </a:t>
            </a: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/>
            </a:r>
            <a:br>
              <a:rPr lang="ru-RU" sz="3200" b="1" dirty="0" smtClean="0">
                <a:solidFill>
                  <a:schemeClr val="accent2"/>
                </a:solidFill>
                <a:latin typeface="+mj-lt"/>
              </a:rPr>
            </a:b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>и </a:t>
            </a:r>
            <a:r>
              <a:rPr lang="ru-RU" sz="3200" b="1" dirty="0">
                <a:solidFill>
                  <a:schemeClr val="accent2"/>
                </a:solidFill>
                <a:latin typeface="+mj-lt"/>
              </a:rPr>
              <a:t>изготовление инженерных кинетических инсталляций (5-8 класс</a:t>
            </a: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ru-RU" sz="3200" b="1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366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accent2"/>
                </a:solidFill>
                <a:latin typeface="+mj-lt"/>
              </a:rPr>
              <a:t>Фестиваль детских театральных коллективов </a:t>
            </a: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/>
            </a:r>
            <a:br>
              <a:rPr lang="ru-RU" sz="3200" b="1" dirty="0" smtClean="0">
                <a:solidFill>
                  <a:schemeClr val="accent2"/>
                </a:solidFill>
                <a:latin typeface="+mj-lt"/>
              </a:rPr>
            </a:b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>городов </a:t>
            </a:r>
            <a:r>
              <a:rPr lang="ru-RU" sz="3200" b="1" dirty="0" err="1">
                <a:solidFill>
                  <a:schemeClr val="accent2"/>
                </a:solidFill>
                <a:latin typeface="+mj-lt"/>
              </a:rPr>
              <a:t>Росатома</a:t>
            </a:r>
            <a:r>
              <a:rPr lang="ru-RU" sz="32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>(</a:t>
            </a:r>
            <a:r>
              <a:rPr lang="ru-RU" sz="3200" b="1" dirty="0">
                <a:solidFill>
                  <a:schemeClr val="accent2"/>
                </a:solidFill>
                <a:latin typeface="+mj-lt"/>
              </a:rPr>
              <a:t>1-11 класс</a:t>
            </a:r>
            <a:r>
              <a:rPr lang="ru-RU" sz="3200" b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ru-RU" sz="32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Стимулирование развития детского коллективного творчества в образовательных организациях городов-участников проекта</a:t>
            </a: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Представление театральных техник в качестве образовательных технологий, раскрывающих личный потенциал детей и взрослых, обеспечивающих формирование предметных и </a:t>
            </a:r>
            <a:r>
              <a:rPr lang="ru-RU" b="1" dirty="0" err="1" smtClean="0">
                <a:solidFill>
                  <a:srgbClr val="005A9C"/>
                </a:solidFill>
              </a:rPr>
              <a:t>метапредметных</a:t>
            </a:r>
            <a:r>
              <a:rPr lang="ru-RU" b="1" dirty="0" smtClean="0">
                <a:solidFill>
                  <a:srgbClr val="005A9C"/>
                </a:solidFill>
              </a:rPr>
              <a:t> результатов учащихся</a:t>
            </a: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Привлечение внимания общественности в целом (и детей в частности) к отдельным направлениям литературного творчества, жанрам, авторам, т</a:t>
            </a:r>
            <a:r>
              <a:rPr lang="ru-RU" b="1" dirty="0">
                <a:solidFill>
                  <a:srgbClr val="005A9C"/>
                </a:solidFill>
              </a:rPr>
              <a:t>емам (за счет зрелищности и масштабности мероприятия, становящегося общегородским праздником</a:t>
            </a:r>
            <a:r>
              <a:rPr lang="ru-RU" b="1" dirty="0" smtClean="0">
                <a:solidFill>
                  <a:srgbClr val="005A9C"/>
                </a:solidFill>
              </a:rPr>
              <a:t>)</a:t>
            </a: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Привлечение внимания общественности к современным образовательным форматам работы с подростками, способам введения подростков в культуру</a:t>
            </a:r>
          </a:p>
          <a:p>
            <a:pPr algn="just"/>
            <a:r>
              <a:rPr lang="ru-RU" b="1" dirty="0" smtClean="0">
                <a:solidFill>
                  <a:srgbClr val="005A9C"/>
                </a:solidFill>
              </a:rPr>
              <a:t>Стимулирование взаимодействия специалистов в сфере образования и культуры в городах-участниках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7446846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863</Words>
  <Application>Microsoft Macintosh PowerPoint</Application>
  <PresentationFormat>Широкоэкранный</PresentationFormat>
  <Paragraphs>131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Mangal</vt:lpstr>
      <vt:lpstr>Arial</vt:lpstr>
      <vt:lpstr>Тема Office</vt:lpstr>
      <vt:lpstr>Целевые установки и особенности мероприятий для талантливых детей  в рамках проекта «Школа Росатома»  в 2017-2018 учебном году</vt:lpstr>
      <vt:lpstr>Муниципальные координаторы  2017-2018 учебного года</vt:lpstr>
      <vt:lpstr>Направления учебного года</vt:lpstr>
      <vt:lpstr>Системные мероприятия</vt:lpstr>
      <vt:lpstr>Календарь</vt:lpstr>
      <vt:lpstr>Организационная рамка мероприятий для талантливых детей</vt:lpstr>
      <vt:lpstr>Инженерное творчество:  конструирование с помощью 3D-принтера (9-11 класс)  и изготовление инженерных кинетических инсталляций (5-8 класс)</vt:lpstr>
      <vt:lpstr>Инженерное творчество:  конструирование с помощью 3D-принтера (9-11 класс)  и изготовление инженерных кинетических инсталляций (5-8 класс)</vt:lpstr>
      <vt:lpstr>Фестиваль детских театральных коллективов  городов Росатома (1-11 класс)</vt:lpstr>
      <vt:lpstr>Мероприятие для дошкольников  «Чемпионат спортивных команд 5+» (дети 5-7 лет)</vt:lpstr>
      <vt:lpstr>Гранты: системные мероприятия</vt:lpstr>
      <vt:lpstr>Гранты: мероприятия для талантливых детей</vt:lpstr>
      <vt:lpstr>Спасибо за внимание!</vt:lpstr>
      <vt:lpstr>Спасибо за внимание!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Целевые установки и особенности мероприятий для талантливых детей  в рамках проекта «Школа Росатома»  в 2017-2018 учебном году</dc:title>
  <dc:creator>Иван Трифонов</dc:creator>
  <cp:lastModifiedBy>Иван Трифонов</cp:lastModifiedBy>
  <cp:revision>25</cp:revision>
  <dcterms:created xsi:type="dcterms:W3CDTF">2017-09-17T05:51:27Z</dcterms:created>
  <dcterms:modified xsi:type="dcterms:W3CDTF">2017-09-19T07:22:59Z</dcterms:modified>
</cp:coreProperties>
</file>