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78" r:id="rId4"/>
    <p:sldId id="279" r:id="rId5"/>
    <p:sldId id="280" r:id="rId6"/>
    <p:sldId id="281" r:id="rId7"/>
    <p:sldId id="282" r:id="rId8"/>
    <p:sldId id="283" r:id="rId9"/>
    <p:sldId id="275" r:id="rId10"/>
    <p:sldId id="276" r:id="rId11"/>
    <p:sldId id="277" r:id="rId12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7"/>
  </p:normalViewPr>
  <p:slideViewPr>
    <p:cSldViewPr snapToGrid="0" snapToObjects="1">
      <p:cViewPr>
        <p:scale>
          <a:sx n="88" d="100"/>
          <a:sy n="88" d="100"/>
        </p:scale>
        <p:origin x="1784" y="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67A5-0C39-E84F-87C6-534DB685C89B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DEAA-4A81-3C47-89BE-14B738C10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396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67A5-0C39-E84F-87C6-534DB685C89B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DEAA-4A81-3C47-89BE-14B738C10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169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67A5-0C39-E84F-87C6-534DB685C89B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DEAA-4A81-3C47-89BE-14B738C10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296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67A5-0C39-E84F-87C6-534DB685C89B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DEAA-4A81-3C47-89BE-14B738C10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98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67A5-0C39-E84F-87C6-534DB685C89B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DEAA-4A81-3C47-89BE-14B738C10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747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67A5-0C39-E84F-87C6-534DB685C89B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DEAA-4A81-3C47-89BE-14B738C10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455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67A5-0C39-E84F-87C6-534DB685C89B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DEAA-4A81-3C47-89BE-14B738C10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408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67A5-0C39-E84F-87C6-534DB685C89B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DEAA-4A81-3C47-89BE-14B738C10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832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67A5-0C39-E84F-87C6-534DB685C89B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DEAA-4A81-3C47-89BE-14B738C10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127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67A5-0C39-E84F-87C6-534DB685C89B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DEAA-4A81-3C47-89BE-14B738C10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387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D67A5-0C39-E84F-87C6-534DB685C89B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3DEAA-4A81-3C47-89BE-14B738C10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567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D67A5-0C39-E84F-87C6-534DB685C89B}" type="datetimeFigureOut">
              <a:rPr lang="ru-RU" smtClean="0"/>
              <a:t>05.09.2018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3DEAA-4A81-3C47-89BE-14B738C109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17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chool.rosatom@yandex.ru)" TargetMode="Externa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26154" y="2130425"/>
            <a:ext cx="8785198" cy="1470025"/>
          </a:xfrm>
        </p:spPr>
        <p:txBody>
          <a:bodyPr>
            <a:normAutofit fontScale="90000"/>
          </a:bodyPr>
          <a:lstStyle/>
          <a:p>
            <a:pPr>
              <a:lnSpc>
                <a:spcPct val="70000"/>
              </a:lnSpc>
            </a:pPr>
            <a:r>
              <a:rPr lang="ru-RU" b="1" dirty="0">
                <a:solidFill>
                  <a:srgbClr val="C00000"/>
                </a:solidFill>
              </a:rPr>
              <a:t>О реализации стандартов </a:t>
            </a:r>
            <a:r>
              <a:rPr lang="ru-RU" b="1" dirty="0" err="1">
                <a:solidFill>
                  <a:srgbClr val="C00000"/>
                </a:solidFill>
              </a:rPr>
              <a:t>Атомклассов</a:t>
            </a:r>
            <a:r>
              <a:rPr lang="ru-RU" b="1" dirty="0">
                <a:solidFill>
                  <a:srgbClr val="C00000"/>
                </a:solidFill>
              </a:rPr>
              <a:t> и Школьных технопарков проекта «Школа Росатома» в 2018-2019 учебном году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1182" y="4835495"/>
            <a:ext cx="7254313" cy="175260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rgbClr val="000090"/>
                </a:solidFill>
              </a:rPr>
              <a:t>Р.В. Селюков, первый заместитель директора АНО «Институт проблем образовательной политики «Эврика», координатор конкурсных программ проекта «Школа </a:t>
            </a:r>
            <a:r>
              <a:rPr lang="ru-RU" b="1" dirty="0" err="1" smtClean="0">
                <a:solidFill>
                  <a:srgbClr val="000090"/>
                </a:solidFill>
              </a:rPr>
              <a:t>Росатома</a:t>
            </a:r>
            <a:r>
              <a:rPr lang="ru-RU" b="1" dirty="0" smtClean="0">
                <a:solidFill>
                  <a:srgbClr val="000090"/>
                </a:solidFill>
              </a:rPr>
              <a:t>»</a:t>
            </a:r>
            <a:endParaRPr lang="ru-RU" b="1" dirty="0">
              <a:solidFill>
                <a:srgbClr val="000090"/>
              </a:solidFill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154" y="95280"/>
            <a:ext cx="1456813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62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866"/>
            <a:ext cx="8229600" cy="1143000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rgbClr val="C00000"/>
                </a:solidFill>
              </a:rPr>
              <a:t>Система мероприятий сети </a:t>
            </a:r>
            <a:r>
              <a:rPr lang="ru-RU" sz="3000" b="1" dirty="0" err="1" smtClean="0">
                <a:solidFill>
                  <a:srgbClr val="C00000"/>
                </a:solidFill>
              </a:rPr>
              <a:t>Атомклассов</a:t>
            </a:r>
            <a:r>
              <a:rPr lang="ru-RU" sz="3000" b="1" dirty="0" smtClean="0">
                <a:solidFill>
                  <a:srgbClr val="C00000"/>
                </a:solidFill>
              </a:rPr>
              <a:t> и Школьных технопарков</a:t>
            </a:r>
            <a:endParaRPr lang="ru-RU" sz="3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8660" y="1271866"/>
            <a:ext cx="8779565" cy="5433734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Каждая школа, имеющая </a:t>
            </a:r>
            <a:r>
              <a:rPr lang="ru-RU" b="1" dirty="0" err="1" smtClean="0">
                <a:solidFill>
                  <a:srgbClr val="002060"/>
                </a:solidFill>
              </a:rPr>
              <a:t>атомкласс</a:t>
            </a:r>
            <a:r>
              <a:rPr lang="ru-RU" b="1" dirty="0" smtClean="0">
                <a:solidFill>
                  <a:srgbClr val="002060"/>
                </a:solidFill>
              </a:rPr>
              <a:t> (Школьный технопарк) становится дежурным по сети на 1 неделю с сетевым (дистанционным) мероприятием, которое инициирует сам.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Предложения по дистанционным мероприятиям необходимо </a:t>
            </a:r>
            <a:r>
              <a:rPr lang="ru-RU" sz="3100" b="1" dirty="0">
                <a:solidFill>
                  <a:srgbClr val="7030A0"/>
                </a:solidFill>
              </a:rPr>
              <a:t>направить организационному координатору </a:t>
            </a:r>
            <a:r>
              <a:rPr lang="ru-RU" sz="3100" b="1" dirty="0">
                <a:solidFill>
                  <a:srgbClr val="7030A0"/>
                </a:solidFill>
              </a:rPr>
              <a:t>мероприятий программы </a:t>
            </a:r>
            <a:r>
              <a:rPr lang="ru-RU" sz="3100" b="1" dirty="0" err="1">
                <a:solidFill>
                  <a:srgbClr val="7030A0"/>
                </a:solidFill>
              </a:rPr>
              <a:t>атомклассов</a:t>
            </a:r>
            <a:r>
              <a:rPr lang="ru-RU" sz="3100" b="1" dirty="0">
                <a:solidFill>
                  <a:srgbClr val="7030A0"/>
                </a:solidFill>
              </a:rPr>
              <a:t> проекта «Школа Росатома»</a:t>
            </a:r>
            <a:r>
              <a:rPr lang="ru-RU" sz="3100" b="1" dirty="0">
                <a:solidFill>
                  <a:srgbClr val="7030A0"/>
                </a:solidFill>
              </a:rPr>
              <a:t> Роману Малафееву </a:t>
            </a:r>
            <a:r>
              <a:rPr lang="ru-RU" b="1" dirty="0" smtClean="0">
                <a:solidFill>
                  <a:srgbClr val="7030A0"/>
                </a:solidFill>
              </a:rPr>
              <a:t>(</a:t>
            </a:r>
            <a:r>
              <a:rPr lang="en-US" b="1" dirty="0" smtClean="0">
                <a:solidFill>
                  <a:srgbClr val="7030A0"/>
                </a:solidFill>
                <a:hlinkClick r:id="rId2"/>
              </a:rPr>
              <a:t>school.rosatom@yandex.ru)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до 18.00 (время московское) 20 сентября 2018 года.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План мероприятий будет сформирован и опубликован до 30 сентября 2018 года на сайте проекта «Школа Росатома».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С 1 октября 2018 года еженедельно будет проводиться 1-2 мероприятия. Каждый </a:t>
            </a:r>
            <a:r>
              <a:rPr lang="ru-RU" b="1" dirty="0" err="1" smtClean="0">
                <a:solidFill>
                  <a:srgbClr val="7030A0"/>
                </a:solidFill>
              </a:rPr>
              <a:t>атомкласс</a:t>
            </a:r>
            <a:r>
              <a:rPr lang="ru-RU" b="1" dirty="0" smtClean="0">
                <a:solidFill>
                  <a:srgbClr val="7030A0"/>
                </a:solidFill>
              </a:rPr>
              <a:t> за год может принять участие не менее чем в 4 мероприятиях (не менее чем по 1 мероприятию в четверть).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Дежурный по сети за 1 неделю до начала мероприятия делает его анонс для сайта проекта, а в недельный срок после окончания мероприятия направляет отчет о его проведении (по специальной форме), новостной текст и 3-5 фотографий процесса и (или) результатов мероприятия.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1 раз в год на базе ВДЦ «Орлёнок» или МДЦ «Артек» проводится отраслевая смена «Школы Росатома» для учащихся </a:t>
            </a:r>
            <a:r>
              <a:rPr lang="ru-RU" b="1" dirty="0" err="1" smtClean="0">
                <a:solidFill>
                  <a:srgbClr val="7030A0"/>
                </a:solidFill>
              </a:rPr>
              <a:t>атомклассов</a:t>
            </a:r>
            <a:r>
              <a:rPr lang="ru-RU" b="1" dirty="0" smtClean="0">
                <a:solidFill>
                  <a:srgbClr val="7030A0"/>
                </a:solidFill>
              </a:rPr>
              <a:t>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1 раз в год в Москве или в одном из городов расположения школы, имеющей </a:t>
            </a:r>
            <a:r>
              <a:rPr lang="ru-RU" b="1" dirty="0" err="1" smtClean="0">
                <a:solidFill>
                  <a:srgbClr val="002060"/>
                </a:solidFill>
              </a:rPr>
              <a:t>атомкласс</a:t>
            </a:r>
            <a:r>
              <a:rPr lang="ru-RU" b="1" dirty="0" smtClean="0">
                <a:solidFill>
                  <a:srgbClr val="002060"/>
                </a:solidFill>
              </a:rPr>
              <a:t> или школьный технопарк, проводятся </a:t>
            </a:r>
            <a:r>
              <a:rPr lang="ru-RU" b="1" dirty="0" err="1" smtClean="0">
                <a:solidFill>
                  <a:srgbClr val="002060"/>
                </a:solidFill>
              </a:rPr>
              <a:t>Атомвстречи</a:t>
            </a:r>
            <a:r>
              <a:rPr lang="ru-RU" b="1" dirty="0" smtClean="0">
                <a:solidFill>
                  <a:srgbClr val="002060"/>
                </a:solidFill>
              </a:rPr>
              <a:t> (проектно-образовательный формат для активных участников мероприятий сети </a:t>
            </a:r>
            <a:r>
              <a:rPr lang="ru-RU" b="1" dirty="0" err="1" smtClean="0">
                <a:solidFill>
                  <a:srgbClr val="002060"/>
                </a:solidFill>
              </a:rPr>
              <a:t>атомклассов</a:t>
            </a:r>
            <a:r>
              <a:rPr lang="ru-RU" b="1" dirty="0" smtClean="0">
                <a:solidFill>
                  <a:srgbClr val="002060"/>
                </a:solidFill>
              </a:rPr>
              <a:t>).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4394" y="6444343"/>
            <a:ext cx="392623" cy="431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638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09675"/>
            <a:ext cx="8229600" cy="1143000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rgbClr val="C00000"/>
                </a:solidFill>
              </a:rPr>
              <a:t>Открытый публичный рейтинг </a:t>
            </a:r>
            <a:r>
              <a:rPr lang="ru-RU" sz="3000" b="1" dirty="0" err="1" smtClean="0">
                <a:solidFill>
                  <a:srgbClr val="C00000"/>
                </a:solidFill>
              </a:rPr>
              <a:t>атомклассов</a:t>
            </a:r>
            <a:r>
              <a:rPr lang="ru-RU" sz="3000" b="1" dirty="0" smtClean="0">
                <a:solidFill>
                  <a:srgbClr val="C00000"/>
                </a:solidFill>
              </a:rPr>
              <a:t> и школьных технопарков</a:t>
            </a:r>
            <a:endParaRPr lang="ru-RU" sz="3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017" y="954158"/>
            <a:ext cx="8918713" cy="5903842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Ведется на сайте проекта «Школа Росатома» и обновляется 1 раз в квартал.</a:t>
            </a:r>
          </a:p>
          <a:p>
            <a:pPr marL="0" indent="0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Итоги рейтинга подводятся по окончании учебного года </a:t>
            </a:r>
            <a:r>
              <a:rPr lang="ru-RU" b="1" dirty="0">
                <a:solidFill>
                  <a:srgbClr val="002060"/>
                </a:solidFill>
              </a:rPr>
              <a:t>до 15 июня </a:t>
            </a:r>
            <a:r>
              <a:rPr lang="ru-RU" b="1" dirty="0" smtClean="0">
                <a:solidFill>
                  <a:srgbClr val="002060"/>
                </a:solidFill>
              </a:rPr>
              <a:t>текущего учебного года.</a:t>
            </a:r>
          </a:p>
          <a:p>
            <a:pPr marL="0" indent="0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В рейтинге учитывается: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- степень соответствия </a:t>
            </a:r>
            <a:r>
              <a:rPr lang="ru-RU" b="1" dirty="0" err="1" smtClean="0">
                <a:solidFill>
                  <a:srgbClr val="7030A0"/>
                </a:solidFill>
              </a:rPr>
              <a:t>атомкласса</a:t>
            </a:r>
            <a:r>
              <a:rPr lang="ru-RU" b="1" dirty="0" smtClean="0">
                <a:solidFill>
                  <a:srgbClr val="7030A0"/>
                </a:solidFill>
              </a:rPr>
              <a:t> требованиям стандарта сети (3-Т) и динамика изменений;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-активность и результативность участия учащихся </a:t>
            </a:r>
            <a:r>
              <a:rPr lang="ru-RU" b="1" dirty="0" err="1" smtClean="0">
                <a:solidFill>
                  <a:srgbClr val="7030A0"/>
                </a:solidFill>
              </a:rPr>
              <a:t>атомкласса</a:t>
            </a:r>
            <a:r>
              <a:rPr lang="ru-RU" b="1" dirty="0" smtClean="0">
                <a:solidFill>
                  <a:srgbClr val="7030A0"/>
                </a:solidFill>
              </a:rPr>
              <a:t> в мероприятиях сети.</a:t>
            </a:r>
          </a:p>
          <a:p>
            <a:pPr marL="0" indent="0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По результатам рейтинга: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7030A0"/>
                </a:solidFill>
              </a:rPr>
              <a:t>Распределяются путёвки на отраслевую смену «Школы Росатома» для учащихся </a:t>
            </a:r>
            <a:r>
              <a:rPr lang="ru-RU" b="1" dirty="0" err="1" smtClean="0">
                <a:solidFill>
                  <a:srgbClr val="7030A0"/>
                </a:solidFill>
              </a:rPr>
              <a:t>атомклассов</a:t>
            </a:r>
            <a:r>
              <a:rPr lang="ru-RU" b="1" dirty="0" smtClean="0">
                <a:solidFill>
                  <a:srgbClr val="7030A0"/>
                </a:solidFill>
              </a:rPr>
              <a:t> (100 путёвок ежегодно);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7030A0"/>
                </a:solidFill>
              </a:rPr>
              <a:t>Распределяются путёвки на Международные умные каникулы со «Школой Росатома» (10 путёвок ежегодно);</a:t>
            </a:r>
          </a:p>
          <a:p>
            <a:pPr>
              <a:buFontTx/>
              <a:buChar char="-"/>
            </a:pPr>
            <a:r>
              <a:rPr lang="ru-RU" b="1" dirty="0" smtClean="0">
                <a:solidFill>
                  <a:srgbClr val="7030A0"/>
                </a:solidFill>
              </a:rPr>
              <a:t>Распределяются квоты мест на </a:t>
            </a:r>
            <a:r>
              <a:rPr lang="ru-RU" b="1" dirty="0" err="1" smtClean="0">
                <a:solidFill>
                  <a:srgbClr val="7030A0"/>
                </a:solidFill>
              </a:rPr>
              <a:t>Атомвстречи</a:t>
            </a:r>
            <a:r>
              <a:rPr lang="ru-RU" b="1" dirty="0" smtClean="0">
                <a:solidFill>
                  <a:srgbClr val="7030A0"/>
                </a:solidFill>
              </a:rPr>
              <a:t> (до 100 мест ежегодно).</a:t>
            </a:r>
            <a:endParaRPr lang="ru-RU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!!! </a:t>
            </a:r>
            <a:r>
              <a:rPr lang="ru-RU" b="1" dirty="0" smtClean="0">
                <a:solidFill>
                  <a:srgbClr val="C00000"/>
                </a:solidFill>
              </a:rPr>
              <a:t>Ежегодно (в течение года) конкурсная комиссия проекта «Школа Росатома» проводит аудит </a:t>
            </a:r>
            <a:r>
              <a:rPr lang="ru-RU" b="1" dirty="0" err="1" smtClean="0">
                <a:solidFill>
                  <a:srgbClr val="C00000"/>
                </a:solidFill>
              </a:rPr>
              <a:t>атомклассов</a:t>
            </a:r>
            <a:r>
              <a:rPr lang="ru-RU" b="1" dirty="0" smtClean="0">
                <a:solidFill>
                  <a:srgbClr val="C00000"/>
                </a:solidFill>
              </a:rPr>
              <a:t> в соответствии с результатами </a:t>
            </a:r>
            <a:r>
              <a:rPr lang="ru-RU" b="1" dirty="0" err="1" smtClean="0">
                <a:solidFill>
                  <a:srgbClr val="C00000"/>
                </a:solidFill>
              </a:rPr>
              <a:t>самообследования</a:t>
            </a:r>
            <a:r>
              <a:rPr lang="ru-RU" b="1" dirty="0" smtClean="0">
                <a:solidFill>
                  <a:srgbClr val="C00000"/>
                </a:solidFill>
              </a:rPr>
              <a:t>, представленными школами и вправе корректировать рейтинг по результатам аудита.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4394" y="6444343"/>
            <a:ext cx="392623" cy="431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315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982" y="274638"/>
            <a:ext cx="8950036" cy="1143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600" b="1" dirty="0" smtClean="0">
                <a:solidFill>
                  <a:srgbClr val="C00000"/>
                </a:solidFill>
              </a:rPr>
              <a:t>Стандартизация деятельности и условий деятельности сети </a:t>
            </a:r>
            <a:r>
              <a:rPr lang="ru-RU" sz="2600" b="1" dirty="0" err="1" smtClean="0">
                <a:solidFill>
                  <a:srgbClr val="C00000"/>
                </a:solidFill>
              </a:rPr>
              <a:t>атомклассов</a:t>
            </a:r>
            <a:r>
              <a:rPr lang="ru-RU" sz="2600" b="1" dirty="0" smtClean="0">
                <a:solidFill>
                  <a:srgbClr val="C00000"/>
                </a:solidFill>
              </a:rPr>
              <a:t> и школьных технопарков (центров компетенций) в рамках проекта «Школа Росатома»</a:t>
            </a:r>
            <a:endParaRPr lang="ru-RU" sz="2600" b="1" dirty="0">
              <a:solidFill>
                <a:srgbClr val="C00000"/>
              </a:solidFill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51596"/>
            <a:ext cx="4128655" cy="4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4738254" y="1751596"/>
            <a:ext cx="407323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7030A0"/>
                </a:solidFill>
                <a:latin typeface="Times New Roman" charset="0"/>
                <a:ea typeface="ＭＳ 明朝" charset="-128"/>
              </a:rPr>
              <a:t>3-Т:</a:t>
            </a:r>
          </a:p>
          <a:p>
            <a:pPr marL="285750" indent="-285750">
              <a:buFont typeface="Arial" charset="0"/>
              <a:buChar char="•"/>
            </a:pPr>
            <a:r>
              <a:rPr lang="ru-RU" sz="1600" b="1" dirty="0" smtClean="0">
                <a:solidFill>
                  <a:srgbClr val="002060"/>
                </a:solidFill>
                <a:latin typeface="Times New Roman" charset="0"/>
                <a:ea typeface="ＭＳ 明朝" charset="-128"/>
              </a:rPr>
              <a:t>Требования </a:t>
            </a:r>
            <a:r>
              <a:rPr lang="ru-RU" sz="1600" b="1" dirty="0">
                <a:solidFill>
                  <a:srgbClr val="002060"/>
                </a:solidFill>
                <a:latin typeface="Times New Roman" charset="0"/>
                <a:ea typeface="ＭＳ 明朝" charset="-128"/>
              </a:rPr>
              <a:t>к предметно-пространственной среде </a:t>
            </a:r>
            <a:r>
              <a:rPr lang="ru-RU" sz="1600" b="1" dirty="0" err="1">
                <a:solidFill>
                  <a:srgbClr val="002060"/>
                </a:solidFill>
                <a:latin typeface="Times New Roman" charset="0"/>
                <a:ea typeface="ＭＳ 明朝" charset="-128"/>
              </a:rPr>
              <a:t>атомклассов</a:t>
            </a:r>
            <a:r>
              <a:rPr lang="ru-RU" sz="1600" b="1" dirty="0">
                <a:solidFill>
                  <a:srgbClr val="002060"/>
                </a:solidFill>
                <a:latin typeface="Times New Roman" charset="0"/>
                <a:ea typeface="ＭＳ 明朝" charset="-128"/>
              </a:rPr>
              <a:t> и школьных технопарков школ-участниц сети </a:t>
            </a:r>
            <a:r>
              <a:rPr lang="ru-RU" sz="1600" b="1" dirty="0" err="1">
                <a:solidFill>
                  <a:srgbClr val="002060"/>
                </a:solidFill>
                <a:latin typeface="Times New Roman" charset="0"/>
                <a:ea typeface="ＭＳ 明朝" charset="-128"/>
              </a:rPr>
              <a:t>атомклассов</a:t>
            </a:r>
            <a:r>
              <a:rPr lang="ru-RU" sz="1600" b="1" dirty="0">
                <a:solidFill>
                  <a:srgbClr val="002060"/>
                </a:solidFill>
                <a:latin typeface="Times New Roman" charset="0"/>
                <a:ea typeface="ＭＳ 明朝" charset="-128"/>
              </a:rPr>
              <a:t> и школьных технопарков «Школы Росатома</a:t>
            </a:r>
            <a:r>
              <a:rPr lang="ru-RU" sz="1600" b="1" dirty="0" smtClean="0">
                <a:solidFill>
                  <a:srgbClr val="002060"/>
                </a:solidFill>
                <a:latin typeface="Times New Roman" charset="0"/>
                <a:ea typeface="ＭＳ 明朝" charset="-128"/>
              </a:rPr>
              <a:t>»</a:t>
            </a:r>
            <a:r>
              <a:rPr lang="ru-RU" sz="1600" dirty="0" smtClean="0">
                <a:solidFill>
                  <a:srgbClr val="002060"/>
                </a:solidFill>
              </a:rPr>
              <a:t>;</a:t>
            </a:r>
          </a:p>
          <a:p>
            <a:pPr marL="285750" lvl="0" indent="-285750">
              <a:buFont typeface="Arial" charset="0"/>
              <a:buChar char="•"/>
            </a:pPr>
            <a:r>
              <a:rPr lang="ru-RU" sz="1600" b="1" dirty="0">
                <a:solidFill>
                  <a:srgbClr val="002060"/>
                </a:solidFill>
              </a:rPr>
              <a:t>Требования к </a:t>
            </a:r>
            <a:r>
              <a:rPr lang="ru-RU" sz="1600" b="1" dirty="0" smtClean="0">
                <a:solidFill>
                  <a:srgbClr val="002060"/>
                </a:solidFill>
              </a:rPr>
              <a:t>программам;</a:t>
            </a:r>
          </a:p>
          <a:p>
            <a:pPr marL="285750" lvl="0" indent="-285750">
              <a:buFont typeface="Arial" charset="0"/>
              <a:buChar char="•"/>
            </a:pPr>
            <a:r>
              <a:rPr lang="ru-RU" sz="1600" b="1" dirty="0">
                <a:solidFill>
                  <a:srgbClr val="002060"/>
                </a:solidFill>
              </a:rPr>
              <a:t>Требования к образовательным результатам </a:t>
            </a:r>
            <a:r>
              <a:rPr lang="ru-RU" sz="1600" b="1" dirty="0" smtClean="0">
                <a:solidFill>
                  <a:srgbClr val="002060"/>
                </a:solidFill>
              </a:rPr>
              <a:t>учащихся</a:t>
            </a:r>
            <a:r>
              <a:rPr lang="ru-RU" sz="1600" dirty="0" smtClean="0">
                <a:solidFill>
                  <a:srgbClr val="002060"/>
                </a:solidFill>
              </a:rPr>
              <a:t>.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43057" y="4447309"/>
            <a:ext cx="39346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!!! Стандарты встраиваются в действующую в субъектах Российской Федерации НПБ, регулирующую финансово-экономические условия реализации ООП уровней общего образования.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8" name="Изображение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4394" y="6444343"/>
            <a:ext cx="392623" cy="431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13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13294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charset="0"/>
                <a:ea typeface="ＭＳ 明朝" charset="-128"/>
              </a:rPr>
              <a:t>Требования к предметно-пространственной среде </a:t>
            </a:r>
            <a:r>
              <a:rPr lang="ru-RU" sz="2000" b="1" dirty="0" err="1">
                <a:solidFill>
                  <a:srgbClr val="002060"/>
                </a:solidFill>
                <a:latin typeface="Times New Roman" charset="0"/>
                <a:ea typeface="ＭＳ 明朝" charset="-128"/>
              </a:rPr>
              <a:t>атомклассов</a:t>
            </a:r>
            <a:r>
              <a:rPr lang="ru-RU" sz="2000" b="1" dirty="0">
                <a:solidFill>
                  <a:srgbClr val="002060"/>
                </a:solidFill>
                <a:latin typeface="Times New Roman" charset="0"/>
                <a:ea typeface="ＭＳ 明朝" charset="-128"/>
              </a:rPr>
              <a:t> и школьных технопарков школ-участниц сети </a:t>
            </a:r>
            <a:r>
              <a:rPr lang="ru-RU" sz="2000" b="1" dirty="0" err="1">
                <a:solidFill>
                  <a:srgbClr val="002060"/>
                </a:solidFill>
                <a:latin typeface="Times New Roman" charset="0"/>
                <a:ea typeface="ＭＳ 明朝" charset="-128"/>
              </a:rPr>
              <a:t>атомклассов</a:t>
            </a:r>
            <a:r>
              <a:rPr lang="ru-RU" sz="2000" b="1" dirty="0">
                <a:solidFill>
                  <a:srgbClr val="002060"/>
                </a:solidFill>
                <a:latin typeface="Times New Roman" charset="0"/>
                <a:ea typeface="ＭＳ 明朝" charset="-128"/>
              </a:rPr>
              <a:t> и школьных технопарков «Школы Росатома»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38535" y="962886"/>
          <a:ext cx="8839210" cy="58436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5757"/>
                <a:gridCol w="8073453"/>
              </a:tblGrid>
              <a:tr h="448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2.1.</a:t>
                      </a:r>
                      <a:endParaRPr lang="ru-RU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 базе школы должно иметься открытое многофункциональное и брендированное пространство, которое носит название «Атомкласс», удовлетворяющее следующим требованиям:</a:t>
                      </a:r>
                      <a:endParaRPr lang="ru-RU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0410" marR="40410" marT="0" marB="0"/>
                </a:tc>
              </a:tr>
              <a:tr h="7109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2.1.1</a:t>
                      </a:r>
                      <a:endParaRPr lang="ru-RU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Пространство может быть как изолированным (например, на базе большой площади (кабинета площадью не менее 75 квадратных метров или актового зала), так и полуоткрытым (часть рекреации, холла, в случае, если это возможно организовать с соблюдением требований надзорных органов к безопасности).</a:t>
                      </a:r>
                      <a:endParaRPr lang="ru-RU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0410" marR="40410" marT="0" marB="0"/>
                </a:tc>
              </a:tr>
              <a:tr h="8963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2.1.2.</a:t>
                      </a:r>
                      <a:endParaRPr lang="ru-RU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Пространство должно быть брендировано под следующие названия: «Атомкласс «Школы Росатома», «Технопарк «Школы Росатома», «Школа Росатома», «Госкорпорация Росатом» (идентика для изготовления оформления (реализации дизайна) размещена на сайте Госкорпорации Росатом  и на сайте проекта «Школа Росатома».</a:t>
                      </a:r>
                      <a:endParaRPr lang="ru-RU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0410" marR="40410" marT="0" marB="0"/>
                </a:tc>
              </a:tr>
              <a:tr h="11204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2.1.3.</a:t>
                      </a:r>
                      <a:endParaRPr lang="ru-RU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 пространстве функционально задействованы стены (например, поверхности стен позволяют писать на них мелом, либо специальная магнитная краска позволяет в любом месте стены с помощью магнитов закрепить нужную информацию, размещенную на бумаге). Наличие стационарных информационных стендов в этом пространстве должно быть сведено к минимуму (либо стационарные стенды не должны использоваться вообще).</a:t>
                      </a:r>
                      <a:endParaRPr lang="ru-RU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0410" marR="40410" marT="0" marB="0"/>
                </a:tc>
              </a:tr>
              <a:tr h="448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2.1.4.</a:t>
                      </a:r>
                      <a:endParaRPr lang="ru-RU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Пространство должно быть открыто для доступа учащихся, родителей и педагогов школы (а в рамках специальных мероприятий – и для учащихся и педагогов других школ города).</a:t>
                      </a:r>
                      <a:endParaRPr lang="ru-RU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0410" marR="40410" marT="0" marB="0"/>
                </a:tc>
              </a:tr>
              <a:tr h="2843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2.1.5.</a:t>
                      </a:r>
                      <a:endParaRPr lang="ru-RU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Пространство позволяет организовывать работы не менее 50 человек одновременно.</a:t>
                      </a:r>
                      <a:endParaRPr lang="ru-RU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0410" marR="40410" marT="0" marB="0"/>
                </a:tc>
              </a:tr>
              <a:tr h="17926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2.1.6.</a:t>
                      </a:r>
                      <a:endParaRPr lang="ru-RU" sz="14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0410" marR="4041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Пространство мобильно, трансформируемо и многофункционально. Это подразумевает, что мебель должна быть современной и мобильной, в наличии имеются мобильные ширмы, стенды, </a:t>
                      </a:r>
                      <a:r>
                        <a:rPr lang="ru-RU" sz="1400" dirty="0" err="1">
                          <a:effectLst/>
                        </a:rPr>
                        <a:t>непристенные</a:t>
                      </a:r>
                      <a:r>
                        <a:rPr lang="ru-RU" sz="1400" dirty="0">
                          <a:effectLst/>
                        </a:rPr>
                        <a:t> устойчивые </a:t>
                      </a:r>
                      <a:r>
                        <a:rPr lang="ru-RU" sz="1400" dirty="0" err="1">
                          <a:effectLst/>
                        </a:rPr>
                        <a:t>стилажи</a:t>
                      </a:r>
                      <a:r>
                        <a:rPr lang="ru-RU" sz="1400" dirty="0">
                          <a:effectLst/>
                        </a:rPr>
                        <a:t>, экраны для мобильного зонирования пространства при организации одновременной работы нескольких групп учащихся, выполняющих различные виды работ, возможно, легко передвигаемые модули мягкой мебели. Это подразумевает также наличие доступа к сети Интернет по технологии </a:t>
                      </a:r>
                      <a:r>
                        <a:rPr lang="en-US" sz="1400" dirty="0">
                          <a:effectLst/>
                        </a:rPr>
                        <a:t>Wi</a:t>
                      </a:r>
                      <a:r>
                        <a:rPr lang="ru-RU" sz="1400" dirty="0">
                          <a:effectLst/>
                        </a:rPr>
                        <a:t>-</a:t>
                      </a:r>
                      <a:r>
                        <a:rPr lang="en-US" sz="1400" dirty="0">
                          <a:effectLst/>
                        </a:rPr>
                        <a:t>Fi</a:t>
                      </a:r>
                      <a:r>
                        <a:rPr lang="ru-RU" sz="1400" dirty="0">
                          <a:effectLst/>
                        </a:rPr>
                        <a:t>, возможность подзарядки электронных мобильных устройство участников образовательного процесса (не менее 10 точек для подзарядки в различных местах данного многофункционального пространства.</a:t>
                      </a:r>
                      <a:endParaRPr lang="ru-RU" sz="14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0410" marR="40410" marT="0" marB="0"/>
                </a:tc>
              </a:tr>
            </a:tbl>
          </a:graphicData>
        </a:graphic>
      </p:graphicFrame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4394" y="6444343"/>
            <a:ext cx="392623" cy="431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12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93964" y="1083957"/>
          <a:ext cx="8714509" cy="548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4860"/>
                <a:gridCol w="6949649"/>
              </a:tblGrid>
              <a:tr h="2031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2.2.</a:t>
                      </a:r>
                      <a:endParaRPr lang="ru-RU" sz="20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Наличие мобильного оборудования для организации деятельности в рамках реализации учебного плана и плана внеурочной деятельности, а также индивидуальных активностей учащихся в условиях нелинейного расписания и наличия у учащихся «окон» в расписании в связи с переходом на ФГОС среднего общего образования в перспективе (с 2020-2021 года).</a:t>
                      </a:r>
                      <a:endParaRPr lang="ru-RU" sz="20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251" marR="63251" marT="0" marB="0"/>
                </a:tc>
              </a:tr>
              <a:tr h="18059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2.2.1</a:t>
                      </a:r>
                      <a:endParaRPr lang="ru-RU" sz="20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Мобильное демонстрационное оборудование для электронного контента: мультимедийный(ые) проектор(ы) и мобильные электронные устройства для передачи сигнала на проектов (ноутбук(и) и (или) планшет(ы)), возможное размещение </a:t>
                      </a:r>
                      <a:r>
                        <a:rPr lang="en-US" sz="2000">
                          <a:effectLst/>
                        </a:rPr>
                        <a:t>touch</a:t>
                      </a:r>
                      <a:r>
                        <a:rPr lang="ru-RU" sz="2000">
                          <a:effectLst/>
                        </a:rPr>
                        <a:t>-оборудования для проектной работы групп учащихся (</a:t>
                      </a:r>
                      <a:r>
                        <a:rPr lang="en-US" sz="2000">
                          <a:effectLst/>
                        </a:rPr>
                        <a:t>touch</a:t>
                      </a:r>
                      <a:r>
                        <a:rPr lang="ru-RU" sz="2000">
                          <a:effectLst/>
                        </a:rPr>
                        <a:t>-стол, </a:t>
                      </a:r>
                      <a:r>
                        <a:rPr lang="en-US" sz="2000">
                          <a:effectLst/>
                        </a:rPr>
                        <a:t>touch</a:t>
                      </a:r>
                      <a:r>
                        <a:rPr lang="ru-RU" sz="2000">
                          <a:effectLst/>
                        </a:rPr>
                        <a:t>-стена и т.п.).</a:t>
                      </a:r>
                      <a:endParaRPr lang="ru-RU" sz="20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251" marR="63251" marT="0" marB="0"/>
                </a:tc>
              </a:tr>
              <a:tr h="1354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2.2.2.</a:t>
                      </a:r>
                      <a:endParaRPr lang="ru-RU" sz="20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Мобильные варианты лабораторных и демонстрационных комплексов по предметам (физика, химия (если это допустимо без использования специальных вытяжек и проточной воды), биология, экология, робототехника, инженерное творчество).</a:t>
                      </a:r>
                      <a:endParaRPr lang="ru-RU" sz="20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3251" marR="63251" marT="0" marB="0"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-113294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charset="0"/>
                <a:ea typeface="ＭＳ 明朝" charset="-128"/>
              </a:rPr>
              <a:t>Требования к предметно-пространственной среде </a:t>
            </a:r>
            <a:r>
              <a:rPr lang="ru-RU" sz="2000" b="1" dirty="0" err="1">
                <a:solidFill>
                  <a:srgbClr val="002060"/>
                </a:solidFill>
                <a:latin typeface="Times New Roman" charset="0"/>
                <a:ea typeface="ＭＳ 明朝" charset="-128"/>
              </a:rPr>
              <a:t>атомклассов</a:t>
            </a:r>
            <a:r>
              <a:rPr lang="ru-RU" sz="2000" b="1" dirty="0">
                <a:solidFill>
                  <a:srgbClr val="002060"/>
                </a:solidFill>
                <a:latin typeface="Times New Roman" charset="0"/>
                <a:ea typeface="ＭＳ 明朝" charset="-128"/>
              </a:rPr>
              <a:t> и школьных технопарков школ-участниц сети </a:t>
            </a:r>
            <a:r>
              <a:rPr lang="ru-RU" sz="2000" b="1" dirty="0" err="1">
                <a:solidFill>
                  <a:srgbClr val="002060"/>
                </a:solidFill>
                <a:latin typeface="Times New Roman" charset="0"/>
                <a:ea typeface="ＭＳ 明朝" charset="-128"/>
              </a:rPr>
              <a:t>атомклассов</a:t>
            </a:r>
            <a:r>
              <a:rPr lang="ru-RU" sz="2000" b="1" dirty="0">
                <a:solidFill>
                  <a:srgbClr val="002060"/>
                </a:solidFill>
                <a:latin typeface="Times New Roman" charset="0"/>
                <a:ea typeface="ＭＳ 明朝" charset="-128"/>
              </a:rPr>
              <a:t> и школьных технопарков «Школы Росатома»</a:t>
            </a:r>
            <a:endParaRPr lang="ru-RU" sz="2000" dirty="0"/>
          </a:p>
        </p:txBody>
      </p:sp>
      <p:pic>
        <p:nvPicPr>
          <p:cNvPr id="7" name="Изображение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4394" y="6444343"/>
            <a:ext cx="392623" cy="431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081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960"/>
            <a:ext cx="8229600" cy="390380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Требования к программам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38545" y="443340"/>
          <a:ext cx="8866909" cy="6217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9231"/>
                <a:gridCol w="7787678"/>
              </a:tblGrid>
              <a:tr h="13845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3.2.</a:t>
                      </a:r>
                      <a:endParaRPr lang="ru-RU" sz="17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4657" marR="246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</a:rPr>
                        <a:t>До 2020-2021 годов школы реализуют требования Базисного учебного плана-2004 в отношении учащихся 10-11 классов. В школе должен быть сформирован по крайней мере один профильный класс: физико-математический, физико-химический, химико-биологический, индустриально-технологический или свободно конструируемый профиль с изучением на профильном уровне не менее 2 предметов из перечня: математика, физика, химия, информатика. Название данного профильного класса должно носить «</a:t>
                      </a:r>
                      <a:r>
                        <a:rPr lang="ru-RU" sz="1700" b="0" dirty="0" err="1">
                          <a:solidFill>
                            <a:schemeClr val="tx1"/>
                          </a:solidFill>
                          <a:effectLst/>
                        </a:rPr>
                        <a:t>Атомкласс</a:t>
                      </a: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</a:rPr>
                        <a:t>» (например, 10 «</a:t>
                      </a:r>
                      <a:r>
                        <a:rPr lang="ru-RU" sz="1700" b="0" dirty="0" err="1">
                          <a:solidFill>
                            <a:schemeClr val="tx1"/>
                          </a:solidFill>
                          <a:effectLst/>
                        </a:rPr>
                        <a:t>Атомкласс</a:t>
                      </a: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</a:rPr>
                        <a:t>», 11 «</a:t>
                      </a:r>
                      <a:r>
                        <a:rPr lang="ru-RU" sz="1700" b="0" dirty="0" err="1">
                          <a:solidFill>
                            <a:schemeClr val="tx1"/>
                          </a:solidFill>
                          <a:effectLst/>
                        </a:rPr>
                        <a:t>Атомкласс</a:t>
                      </a: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</a:rPr>
                        <a:t>»). Рекомендация: в 7-9 классах при реализации БУП-2004 возможно за счет школьного компонента ввести углубленное (расширенное) изучение не менее 2 предметов из выше обозначенного перечня, что позволяет формировать </a:t>
                      </a:r>
                      <a:r>
                        <a:rPr lang="ru-RU" sz="1700" b="0" dirty="0" err="1">
                          <a:solidFill>
                            <a:schemeClr val="tx1"/>
                          </a:solidFill>
                          <a:effectLst/>
                        </a:rPr>
                        <a:t>предпрофильные</a:t>
                      </a: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700" b="0" dirty="0" err="1">
                          <a:solidFill>
                            <a:schemeClr val="tx1"/>
                          </a:solidFill>
                          <a:effectLst/>
                        </a:rPr>
                        <a:t>атомклассы</a:t>
                      </a: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</a:rPr>
                        <a:t> уже и на уровне основного общего образования (в этом случае название «</a:t>
                      </a:r>
                      <a:r>
                        <a:rPr lang="ru-RU" sz="1700" b="0" dirty="0" err="1">
                          <a:solidFill>
                            <a:schemeClr val="tx1"/>
                          </a:solidFill>
                          <a:effectLst/>
                        </a:rPr>
                        <a:t>Атомкласс</a:t>
                      </a: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</a:rPr>
                        <a:t>» может быть присвоено и таким </a:t>
                      </a:r>
                      <a:r>
                        <a:rPr lang="ru-RU" sz="1700" b="0" dirty="0" err="1">
                          <a:solidFill>
                            <a:schemeClr val="tx1"/>
                          </a:solidFill>
                          <a:effectLst/>
                        </a:rPr>
                        <a:t>предпрофильным</a:t>
                      </a: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</a:rPr>
                        <a:t> классам (например, 7 «</a:t>
                      </a:r>
                      <a:r>
                        <a:rPr lang="ru-RU" sz="1700" b="0" dirty="0" err="1">
                          <a:solidFill>
                            <a:schemeClr val="tx1"/>
                          </a:solidFill>
                          <a:effectLst/>
                        </a:rPr>
                        <a:t>Атомкласс</a:t>
                      </a: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</a:rPr>
                        <a:t>», 9 «</a:t>
                      </a:r>
                      <a:r>
                        <a:rPr lang="ru-RU" sz="1700" b="0" dirty="0" err="1">
                          <a:solidFill>
                            <a:schemeClr val="tx1"/>
                          </a:solidFill>
                          <a:effectLst/>
                        </a:rPr>
                        <a:t>Атомкласс</a:t>
                      </a:r>
                      <a:r>
                        <a:rPr lang="ru-RU" sz="1700" b="0" dirty="0">
                          <a:solidFill>
                            <a:schemeClr val="tx1"/>
                          </a:solidFill>
                          <a:effectLst/>
                        </a:rPr>
                        <a:t>»).</a:t>
                      </a:r>
                      <a:endParaRPr lang="ru-RU" sz="1700" b="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4657" marR="2465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787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3.3.</a:t>
                      </a:r>
                      <a:endParaRPr lang="ru-RU" sz="17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4657" marR="246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С 2020 года по мере готовности школы начинают реализовывать ФГОС среднего общего образования и к этому времени на уровне основного общего образования в штатном режиме будет действовать ФГОС основного общего образования. В связи с этим, требования, изложенные в п.3.2 могут быть реализованы в 10-11 классах за счет объединения в одну группу (подгруппу) тех учащихся, которые в своем индивидуальном учебном плане выбирают на углубленном уровне не менее 2 предметов из следующего перечня: математика, физика, химия, информатика, биология.</a:t>
                      </a:r>
                      <a:endParaRPr lang="ru-RU" sz="17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4657" marR="24657" marT="0" marB="0"/>
                </a:tc>
              </a:tr>
              <a:tr h="3461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3.3. (реком.)</a:t>
                      </a:r>
                      <a:endParaRPr lang="ru-RU" sz="17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4657" marR="246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Рекомендация: для учащихся </a:t>
                      </a:r>
                      <a:r>
                        <a:rPr lang="ru-RU" sz="1700" dirty="0" err="1">
                          <a:effectLst/>
                        </a:rPr>
                        <a:t>предпрофильных</a:t>
                      </a:r>
                      <a:r>
                        <a:rPr lang="ru-RU" sz="1700" dirty="0">
                          <a:effectLst/>
                        </a:rPr>
                        <a:t> 7-9 классов, обучающихся по ФГОС основного общего образования, предметы из выше обозначенного перечня могут вводиться за счет вариативной части учебного плана.</a:t>
                      </a:r>
                      <a:endParaRPr lang="ru-RU" sz="17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4657" marR="24657" marT="0" marB="0"/>
                </a:tc>
              </a:tr>
            </a:tbl>
          </a:graphicData>
        </a:graphic>
      </p:graphicFrame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4394" y="6444343"/>
            <a:ext cx="392623" cy="431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328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90758" y="521737"/>
          <a:ext cx="8769927" cy="609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7425"/>
                <a:gridCol w="7702502"/>
              </a:tblGrid>
              <a:tr h="3017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3.4.</a:t>
                      </a:r>
                      <a:endParaRPr lang="ru-RU" sz="16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За счет часов внеурочной деятельности (или иным способом) должны быть организованы и реализованы:</a:t>
                      </a:r>
                      <a:endParaRPr lang="ru-RU" sz="16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2" marR="48492" marT="0" marB="0"/>
                </a:tc>
              </a:tr>
              <a:tr h="4525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3.4.1.</a:t>
                      </a:r>
                      <a:endParaRPr lang="ru-RU" sz="16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проектные форматы работы с учащимися 10-11 классов для подготовки и реализации индивидуального проекта (что соответствует требованиям ФГОС среднего общего образования);</a:t>
                      </a:r>
                      <a:endParaRPr lang="ru-RU" sz="16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2" marR="48492" marT="0" marB="0"/>
                </a:tc>
              </a:tr>
              <a:tr h="10560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3.4.2.</a:t>
                      </a:r>
                      <a:endParaRPr lang="ru-RU" sz="16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клубное пространство (программы), обеспечивающее (обеспечивающие) реализацию проектов, исследований, конструкторских работ, проведение мероприятий физико-математической, физико-химической, инженерной, экологической направленности (не менее 3 опций для выбора учащихся 7-9 «Атомклассов» при возможности их посещения и учащимися 10-11 «Атомклассов»).</a:t>
                      </a:r>
                      <a:endParaRPr lang="ru-RU" sz="16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2" marR="48492" marT="0" marB="0"/>
                </a:tc>
              </a:tr>
              <a:tr h="3017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3.4.3.</a:t>
                      </a:r>
                      <a:endParaRPr lang="ru-RU" sz="16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программа развития универсальных учебных действий (реализация как в урочных, так и во внеурочных формах деятельности).</a:t>
                      </a:r>
                      <a:endParaRPr lang="ru-RU" sz="16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2" marR="48492" marT="0" marB="0"/>
                </a:tc>
              </a:tr>
              <a:tr h="3017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3.5.</a:t>
                      </a:r>
                      <a:endParaRPr lang="ru-RU" sz="16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За счет часов внеурочной деятельности (или иным способом)  должно быть предусмотрено </a:t>
                      </a:r>
                      <a:endParaRPr lang="ru-RU" sz="16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2" marR="48492" marT="0" marB="0"/>
                </a:tc>
              </a:tr>
              <a:tr h="6034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3.5.1.</a:t>
                      </a:r>
                      <a:endParaRPr lang="ru-RU" sz="16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участие учащихся атомклассов в сетевых мероприятиях, по итогам которых учащиеся, показавшие самые высокие результаты на конкурсной основе отбираются для участия в «Атомвстречах», «Атомсмене в лагере», «Международных умных каникулах» и др.;</a:t>
                      </a:r>
                      <a:endParaRPr lang="ru-RU" sz="16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2" marR="48492" marT="0" marB="0"/>
                </a:tc>
              </a:tr>
              <a:tr h="10560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3.5.2.</a:t>
                      </a:r>
                      <a:endParaRPr lang="ru-RU" sz="16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участие педагогов и учащихся атомклассов в подготовке и проведении одного мероприятия в год для учащихся и педагогов сети атомклассов и школьных технопарков по собственному замыслу, согласованному до 1 сентября текущего учебного года с руководством проекта «Школа Росатома» в сроки с сентября по апрель текущего учебного года по согласованному руководством проекта «Школа Росатома» графику;</a:t>
                      </a:r>
                      <a:endParaRPr lang="ru-RU" sz="16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2" marR="48492" marT="0" marB="0"/>
                </a:tc>
              </a:tr>
              <a:tr h="4525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3.5.3.</a:t>
                      </a:r>
                      <a:endParaRPr lang="ru-RU" sz="16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2" marR="484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участие педагогов и учащихся </a:t>
                      </a:r>
                      <a:r>
                        <a:rPr lang="ru-RU" sz="1600" dirty="0" err="1">
                          <a:effectLst/>
                        </a:rPr>
                        <a:t>атомклассов</a:t>
                      </a:r>
                      <a:r>
                        <a:rPr lang="ru-RU" sz="1600" dirty="0">
                          <a:effectLst/>
                        </a:rPr>
                        <a:t> в мероприятиях, организованных и проводимых школами-участницами сети «Школа Росатома» в течение года.</a:t>
                      </a:r>
                      <a:endParaRPr lang="ru-RU" sz="16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48492" marR="48492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975518" y="69275"/>
            <a:ext cx="2888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2060"/>
                </a:solidFill>
              </a:rPr>
              <a:t>Требования к программам</a:t>
            </a:r>
            <a:endParaRPr lang="ru-RU"/>
          </a:p>
        </p:txBody>
      </p:sp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4394" y="6444343"/>
            <a:ext cx="392623" cy="431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312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399"/>
            <a:ext cx="8229600" cy="528926"/>
          </a:xfrm>
        </p:spPr>
        <p:txBody>
          <a:bodyPr>
            <a:normAutofit/>
          </a:bodyPr>
          <a:lstStyle/>
          <a:p>
            <a:r>
              <a:rPr lang="ru-RU" sz="2000" b="1">
                <a:solidFill>
                  <a:srgbClr val="002060"/>
                </a:solidFill>
              </a:rPr>
              <a:t>Требования к образовательным результатам учащихся</a:t>
            </a:r>
            <a:endParaRPr lang="ru-RU" sz="200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80109" y="540325"/>
          <a:ext cx="8783781" cy="609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8888"/>
                <a:gridCol w="7004893"/>
              </a:tblGrid>
              <a:tr h="5222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4.1.</a:t>
                      </a:r>
                      <a:endParaRPr lang="ru-RU" sz="20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Предъявляются следующие требования к образовательным результатам учащихся атомклассов:</a:t>
                      </a:r>
                      <a:endParaRPr lang="ru-RU" sz="20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5953" marR="55953" marT="0" marB="0"/>
                </a:tc>
              </a:tr>
              <a:tr h="15666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4.1.1.</a:t>
                      </a:r>
                      <a:endParaRPr lang="ru-RU" sz="20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 2021 года 100% учащихся 11-х «</a:t>
                      </a:r>
                      <a:r>
                        <a:rPr lang="ru-RU" sz="2000" dirty="0" err="1">
                          <a:effectLst/>
                        </a:rPr>
                        <a:t>Атомклассов</a:t>
                      </a:r>
                      <a:r>
                        <a:rPr lang="ru-RU" sz="2000" dirty="0">
                          <a:effectLst/>
                        </a:rPr>
                        <a:t>» сдают на углубленном уровне ЕГЭ по математике и по одному из предметов по выбору: физика, химия, информатика, биология (до 2021 года - не менее 70%  учащихся 11-х «</a:t>
                      </a:r>
                      <a:r>
                        <a:rPr lang="ru-RU" sz="2000" dirty="0" err="1">
                          <a:effectLst/>
                        </a:rPr>
                        <a:t>Атомклассов</a:t>
                      </a:r>
                      <a:r>
                        <a:rPr lang="ru-RU" sz="2000" dirty="0">
                          <a:effectLst/>
                        </a:rPr>
                        <a:t>» сдают на углубленном уровне ЕГЭ по математике и по одному из предметов по выбору: физика, химия, информатика, биология);</a:t>
                      </a:r>
                      <a:endParaRPr lang="ru-RU" sz="20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5953" marR="55953" marT="0" marB="0"/>
                </a:tc>
              </a:tr>
              <a:tr h="696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4.1.2.</a:t>
                      </a:r>
                      <a:endParaRPr lang="ru-RU" sz="20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 2019 года 100% выпускников основной школы зачисляются в 10 «Атомкласс» по результатам рассмотрения их аттестатов об основном общем образовании и портфолио;</a:t>
                      </a:r>
                      <a:endParaRPr lang="ru-RU" sz="20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5953" marR="55953" marT="0" marB="0"/>
                </a:tc>
              </a:tr>
              <a:tr h="10444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4.1.3.</a:t>
                      </a:r>
                      <a:endParaRPr lang="ru-RU" sz="20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 2020 года не менее 70% учащихся атомклассов поступают в профессиональные образовательные организации, требующие для поступления сдачу ЕГЭ на углубленном уровне по предметам: математика, физика, химия, биология, информатика; </a:t>
                      </a:r>
                      <a:endParaRPr lang="ru-RU" sz="20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5953" marR="55953" marT="0" marB="0"/>
                </a:tc>
              </a:tr>
              <a:tr h="696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4.1.4.</a:t>
                      </a:r>
                      <a:endParaRPr lang="ru-RU" sz="20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5953" marR="5595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 2020 года не менее 10% учащихся </a:t>
                      </a:r>
                      <a:r>
                        <a:rPr lang="ru-RU" sz="2000" dirty="0" err="1">
                          <a:effectLst/>
                        </a:rPr>
                        <a:t>атомклассов</a:t>
                      </a:r>
                      <a:r>
                        <a:rPr lang="ru-RU" sz="2000" dirty="0">
                          <a:effectLst/>
                        </a:rPr>
                        <a:t> становятся призерами и победителями этапов (выше школьного)  Всероссийской олимпиады школьников.</a:t>
                      </a:r>
                      <a:endParaRPr lang="ru-RU" sz="20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55953" marR="55953" marT="0" marB="0"/>
                </a:tc>
              </a:tr>
            </a:tbl>
          </a:graphicData>
        </a:graphic>
      </p:graphicFrame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4394" y="6444343"/>
            <a:ext cx="392623" cy="431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86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80110" y="928260"/>
          <a:ext cx="8831608" cy="57357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5076"/>
                <a:gridCol w="2806909"/>
                <a:gridCol w="1962990"/>
                <a:gridCol w="1832801"/>
                <a:gridCol w="1663832"/>
              </a:tblGrid>
              <a:tr h="11471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№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Наименование расходов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Расчёт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Общая стоимость за счет средств проекта</a:t>
                      </a:r>
                      <a:endParaRPr lang="ru-RU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Привлечение иных средств (при наличии)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286789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2019 год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67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2867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2867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…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286789">
                <a:tc grid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 в 2019 году: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300 000,0 руб.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286789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2020 год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67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2867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2867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…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286789">
                <a:tc grid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 в 2020 году: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300 000,0 руб.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286789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2021 год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67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2867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2867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…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286789">
                <a:tc grid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 в 2021 году: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300 000,0 руб.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286789">
                <a:tc grid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 за 2019-2021 годы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900 000,0 руб.</a:t>
                      </a:r>
                      <a:endParaRPr lang="ru-RU" sz="120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mbria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5420" y="168675"/>
            <a:ext cx="895629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Смета на реализацию программы развития </a:t>
            </a:r>
            <a:r>
              <a:rPr kumimoji="0" lang="ru-RU" altLang="ru-RU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предметно-пространственной </a:t>
            </a:r>
            <a:endParaRPr kumimoji="0" lang="ru-RU" altLang="ru-RU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среды </a:t>
            </a:r>
            <a:r>
              <a:rPr kumimoji="0" lang="ru-RU" altLang="ru-RU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атомкласса</a:t>
            </a:r>
            <a:r>
              <a:rPr kumimoji="0" lang="ru-RU" alt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(технопарка) за счет средств проекта «Школа Росатома</a:t>
            </a:r>
            <a:r>
              <a:rPr kumimoji="0" lang="ru-RU" alt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».</a:t>
            </a:r>
            <a:endParaRPr kumimoji="0" lang="ru-RU" alt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4394" y="6444343"/>
            <a:ext cx="392623" cy="431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327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49432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Программы развития и заявки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751" y="993568"/>
            <a:ext cx="8847483" cy="573853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Для действующих </a:t>
            </a:r>
            <a:r>
              <a:rPr lang="ru-RU" b="1" dirty="0" err="1" smtClean="0">
                <a:solidFill>
                  <a:srgbClr val="C00000"/>
                </a:solidFill>
              </a:rPr>
              <a:t>атомклассов</a:t>
            </a:r>
            <a:r>
              <a:rPr lang="ru-RU" b="1" dirty="0" smtClean="0">
                <a:solidFill>
                  <a:srgbClr val="C00000"/>
                </a:solidFill>
              </a:rPr>
              <a:t> и школьных технопарков (до 30 июня каждого года):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Программа развития, включающая: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</a:rPr>
              <a:t>паспорт программы, 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</a:rPr>
              <a:t>результаты </a:t>
            </a:r>
            <a:r>
              <a:rPr lang="ru-RU" dirty="0" err="1" smtClean="0">
                <a:solidFill>
                  <a:srgbClr val="002060"/>
                </a:solidFill>
              </a:rPr>
              <a:t>самообследования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</a:rPr>
              <a:t>план реализации стандартов, </a:t>
            </a:r>
          </a:p>
          <a:p>
            <a:pPr>
              <a:buFontTx/>
              <a:buChar char="-"/>
            </a:pPr>
            <a:r>
              <a:rPr lang="ru-RU" dirty="0">
                <a:solidFill>
                  <a:srgbClr val="002060"/>
                </a:solidFill>
              </a:rPr>
              <a:t>с</a:t>
            </a:r>
            <a:r>
              <a:rPr lang="ru-RU" dirty="0" smtClean="0">
                <a:solidFill>
                  <a:srgbClr val="002060"/>
                </a:solidFill>
              </a:rPr>
              <a:t>мета.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Для школ-претенденток на создание </a:t>
            </a:r>
            <a:r>
              <a:rPr lang="ru-RU" b="1" dirty="0" err="1" smtClean="0">
                <a:solidFill>
                  <a:srgbClr val="C00000"/>
                </a:solidFill>
              </a:rPr>
              <a:t>атомкласса</a:t>
            </a:r>
            <a:r>
              <a:rPr lang="ru-RU" b="1" dirty="0" smtClean="0">
                <a:solidFill>
                  <a:srgbClr val="C00000"/>
                </a:solidFill>
              </a:rPr>
              <a:t> (до 5 сентября каждого года):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Заявка, включающая: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</a:rPr>
              <a:t>Сопроводительное письмо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</a:rPr>
              <a:t>Паспорт заявки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</a:rPr>
              <a:t>Результаты </a:t>
            </a:r>
            <a:r>
              <a:rPr lang="ru-RU" dirty="0" err="1" smtClean="0">
                <a:solidFill>
                  <a:srgbClr val="002060"/>
                </a:solidFill>
              </a:rPr>
              <a:t>самообследования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002060"/>
                </a:solidFill>
              </a:rPr>
              <a:t>Укрупненная смета</a:t>
            </a:r>
          </a:p>
          <a:p>
            <a:endParaRPr lang="ru-RU" dirty="0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4394" y="6444343"/>
            <a:ext cx="392623" cy="431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2627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1819</Words>
  <Application>Microsoft Macintosh PowerPoint</Application>
  <PresentationFormat>Экран (4:3)</PresentationFormat>
  <Paragraphs>168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Calibri</vt:lpstr>
      <vt:lpstr>Cambria</vt:lpstr>
      <vt:lpstr>ＭＳ 明朝</vt:lpstr>
      <vt:lpstr>Times New Roman</vt:lpstr>
      <vt:lpstr>Arial</vt:lpstr>
      <vt:lpstr>Тема Office</vt:lpstr>
      <vt:lpstr>О реализации стандартов Атомклассов и Школьных технопарков проекта «Школа Росатома» в 2018-2019 учебном году  </vt:lpstr>
      <vt:lpstr>Стандартизация деятельности и условий деятельности сети атомклассов и школьных технопарков (центров компетенций) в рамках проекта «Школа Росатома»</vt:lpstr>
      <vt:lpstr>Требования к предметно-пространственной среде атомклассов и школьных технопарков школ-участниц сети атомклассов и школьных технопарков «Школы Росатома»</vt:lpstr>
      <vt:lpstr>Требования к предметно-пространственной среде атомклассов и школьных технопарков школ-участниц сети атомклассов и школьных технопарков «Школы Росатома»</vt:lpstr>
      <vt:lpstr>Требования к программам</vt:lpstr>
      <vt:lpstr>Презентация PowerPoint</vt:lpstr>
      <vt:lpstr>Требования к образовательным результатам учащихся</vt:lpstr>
      <vt:lpstr>Презентация PowerPoint</vt:lpstr>
      <vt:lpstr>Программы развития и заявки</vt:lpstr>
      <vt:lpstr>Система мероприятий сети Атомклассов и Школьных технопарков</vt:lpstr>
      <vt:lpstr>Открытый публичный рейтинг атомклассов и школьных технопарков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Моделирование образовательных и инфраструктурных эффектов проекта «Школа Росатома»:  от ретроспективного анализа к возможностям перспективного планирования </dc:title>
  <dc:creator>RomanS</dc:creator>
  <cp:lastModifiedBy>Роман Селюков</cp:lastModifiedBy>
  <cp:revision>30</cp:revision>
  <dcterms:created xsi:type="dcterms:W3CDTF">2017-09-18T17:32:33Z</dcterms:created>
  <dcterms:modified xsi:type="dcterms:W3CDTF">2018-09-05T21:50:36Z</dcterms:modified>
</cp:coreProperties>
</file>