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305" r:id="rId3"/>
    <p:sldId id="315" r:id="rId4"/>
    <p:sldId id="311" r:id="rId5"/>
    <p:sldId id="307" r:id="rId6"/>
    <p:sldId id="310" r:id="rId7"/>
    <p:sldId id="312" r:id="rId8"/>
    <p:sldId id="309" r:id="rId9"/>
    <p:sldId id="317" r:id="rId10"/>
    <p:sldId id="308" r:id="rId11"/>
    <p:sldId id="306" r:id="rId12"/>
    <p:sldId id="318" r:id="rId13"/>
    <p:sldId id="313" r:id="rId14"/>
    <p:sldId id="314" r:id="rId15"/>
    <p:sldId id="316" r:id="rId16"/>
    <p:sldId id="319" r:id="rId1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E9F7"/>
    <a:srgbClr val="8EB4E3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2" autoAdjust="0"/>
    <p:restoredTop sz="94660"/>
  </p:normalViewPr>
  <p:slideViewPr>
    <p:cSldViewPr snapToGrid="0">
      <p:cViewPr>
        <p:scale>
          <a:sx n="94" d="100"/>
          <a:sy n="94" d="100"/>
        </p:scale>
        <p:origin x="-1696" y="-80"/>
      </p:cViewPr>
      <p:guideLst>
        <p:guide orient="horz" pos="1244"/>
        <p:guide pos="3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D30B8-33B6-9749-AFED-BE4D4065CBC1}" type="datetimeFigureOut">
              <a:rPr lang="ru-RU" smtClean="0"/>
              <a:pPr/>
              <a:t>18.09.17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A98B2-1401-FF4F-9552-2B1EB740BE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7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ru-RU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08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62EC-E329-49C3-B014-C504871ECC93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0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1A08-051D-479D-8087-C7BD4843B7D9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3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5E37-36C9-4E91-AB56-CC8C411C7BC4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9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AD2-B51A-41E2-885D-7AEC2B9FEA5C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5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45E6-C8A4-41BD-9452-17DF35D5A7AC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9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218-4080-433A-8762-E6D1B684DFC0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51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E4C-1EEC-4E47-9D2F-28F670EE834B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2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23362-6FA4-4D3F-B276-EF2364D9C5C1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9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F565-01D8-44DC-A4BB-0649D519746F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4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118B-1D72-472D-9020-EC6E92E149DE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4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3861-8F08-40D9-960B-EC6E10FA0F9B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E28C3-EE30-4247-BE81-61ADFDA9388A}" type="datetime1">
              <a:rPr lang="ru-RU" smtClean="0"/>
              <a:pPr/>
              <a:t>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DFE0-4C63-D047-97D4-214861BAE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34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97971" y="1988926"/>
            <a:ext cx="6199833" cy="232907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Об итогах реализации проекта </a:t>
            </a:r>
            <a:r>
              <a:rPr lang="ru-RU" sz="2400" dirty="0" smtClean="0">
                <a:latin typeface="Times New Roman"/>
                <a:cs typeface="Times New Roman"/>
              </a:rPr>
              <a:t/>
            </a:r>
            <a:br>
              <a:rPr lang="ru-RU" sz="2400" dirty="0" smtClean="0">
                <a:latin typeface="Times New Roman"/>
                <a:cs typeface="Times New Roman"/>
              </a:rPr>
            </a:br>
            <a:r>
              <a:rPr lang="ru-RU" sz="2400" dirty="0" smtClean="0">
                <a:latin typeface="Times New Roman"/>
                <a:cs typeface="Times New Roman"/>
              </a:rPr>
              <a:t>«</a:t>
            </a:r>
            <a:r>
              <a:rPr lang="ru-RU" sz="2400" dirty="0">
                <a:latin typeface="Times New Roman"/>
                <a:cs typeface="Times New Roman"/>
              </a:rPr>
              <a:t>Школа </a:t>
            </a:r>
            <a:r>
              <a:rPr lang="ru-RU" sz="2400" dirty="0" err="1">
                <a:latin typeface="Times New Roman"/>
                <a:cs typeface="Times New Roman"/>
              </a:rPr>
              <a:t>Росатома</a:t>
            </a:r>
            <a:r>
              <a:rPr lang="ru-RU" sz="2400" dirty="0">
                <a:latin typeface="Times New Roman"/>
                <a:cs typeface="Times New Roman"/>
              </a:rPr>
              <a:t>» в 2016-2017 учебном году и планах на 2017-2018 учебный </a:t>
            </a:r>
            <a:r>
              <a:rPr lang="ru-RU" sz="2400" dirty="0" smtClean="0">
                <a:latin typeface="Times New Roman"/>
                <a:cs typeface="Times New Roman"/>
              </a:rPr>
              <a:t>год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5343491"/>
            <a:ext cx="6762541" cy="123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Н.В.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Шурочкова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Советник Управления по работе с регионами</a:t>
            </a:r>
            <a:b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Госкорпорации «Росатом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руководитель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6449367" y="3023102"/>
            <a:ext cx="2250830" cy="2157522"/>
            <a:chOff x="5615715" y="1370895"/>
            <a:chExt cx="1048932" cy="1048932"/>
          </a:xfrm>
        </p:grpSpPr>
        <p:sp>
          <p:nvSpPr>
            <p:cNvPr id="18" name="Овал 17"/>
            <p:cNvSpPr/>
            <p:nvPr/>
          </p:nvSpPr>
          <p:spPr>
            <a:xfrm>
              <a:off x="5615715" y="1370895"/>
              <a:ext cx="1048932" cy="1048932"/>
            </a:xfrm>
            <a:prstGeom prst="ellipse">
              <a:avLst/>
            </a:prstGeom>
            <a:ln w="63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Picture 5" descr="D:\!max\!DOC\Dropbox\1EVR\!TOP\AI__ATOM\imaz\ROSATOM_school_A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97510" y="1577933"/>
              <a:ext cx="517770" cy="612804"/>
            </a:xfrm>
            <a:prstGeom prst="rect">
              <a:avLst/>
            </a:prstGeom>
            <a:noFill/>
          </p:spPr>
        </p:pic>
      </p:grpSp>
      <p:sp>
        <p:nvSpPr>
          <p:cNvPr id="32" name="Скругленный прямоугольник 31"/>
          <p:cNvSpPr/>
          <p:nvPr/>
        </p:nvSpPr>
        <p:spPr>
          <a:xfrm>
            <a:off x="6397024" y="743578"/>
            <a:ext cx="2334993" cy="1992086"/>
          </a:xfrm>
          <a:prstGeom prst="roundRect">
            <a:avLst>
              <a:gd name="adj" fmla="val 8564"/>
            </a:avLst>
          </a:prstGeom>
          <a:solidFill>
            <a:srgbClr val="8EB4E3">
              <a:alpha val="30980"/>
            </a:srgbClr>
          </a:solidFill>
        </p:spPr>
        <p:txBody>
          <a:bodyPr vert="horz" lIns="180000" tIns="144000" rIns="180000" bIns="144000" rtlCol="0" anchor="ctr" anchorCtr="0">
            <a:noAutofit/>
          </a:bodyPr>
          <a:lstStyle/>
          <a:p>
            <a:pPr>
              <a:spcBef>
                <a:spcPts val="600"/>
              </a:spcBef>
            </a:pPr>
            <a:endParaRPr lang="ru-RU" sz="15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051432" y="1077739"/>
            <a:ext cx="1042861" cy="1314223"/>
            <a:chOff x="6899109" y="655617"/>
            <a:chExt cx="1006942" cy="1208734"/>
          </a:xfrm>
        </p:grpSpPr>
        <p:pic>
          <p:nvPicPr>
            <p:cNvPr id="14" name="Picture 13" descr="D:\!max\!DOC\Dropbox\1EVR\!TOP\AI__ATOM\imaz\logo_РосАтом___прозрачный_фон.png"/>
            <p:cNvPicPr>
              <a:picLocks noChangeAspect="1" noChangeArrowheads="1"/>
            </p:cNvPicPr>
            <p:nvPr/>
          </p:nvPicPr>
          <p:blipFill>
            <a:blip r:embed="rId4"/>
            <a:srcRect b="16345"/>
            <a:stretch>
              <a:fillRect/>
            </a:stretch>
          </p:blipFill>
          <p:spPr bwMode="auto">
            <a:xfrm>
              <a:off x="6899109" y="655617"/>
              <a:ext cx="956142" cy="962167"/>
            </a:xfrm>
            <a:prstGeom prst="rect">
              <a:avLst/>
            </a:prstGeom>
            <a:noFill/>
          </p:spPr>
        </p:pic>
        <p:pic>
          <p:nvPicPr>
            <p:cNvPr id="30" name="Picture 13" descr="D:\!max\!DOC\Dropbox\1EVR\!TOP\AI__ATOM\imaz\logo_РосАтом___прозрачный_фон.pn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</a:blip>
            <a:srcRect t="83329"/>
            <a:stretch>
              <a:fillRect/>
            </a:stretch>
          </p:blipFill>
          <p:spPr bwMode="auto">
            <a:xfrm>
              <a:off x="6949909" y="1664677"/>
              <a:ext cx="956142" cy="19967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027144942"/>
      </p:ext>
    </p:extLst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4218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b="1" dirty="0" smtClean="0"/>
              <a:t>Презентация проекта «Школа </a:t>
            </a:r>
            <a:r>
              <a:rPr lang="ru-RU" b="1" dirty="0" err="1" smtClean="0"/>
              <a:t>Росатома</a:t>
            </a:r>
            <a:r>
              <a:rPr lang="ru-RU" b="1" dirty="0" smtClean="0"/>
              <a:t>» за пределами </a:t>
            </a:r>
            <a:br>
              <a:rPr lang="ru-RU" b="1" dirty="0" smtClean="0"/>
            </a:br>
            <a:r>
              <a:rPr lang="ru-RU" b="1" dirty="0" smtClean="0"/>
              <a:t>городов </a:t>
            </a:r>
            <a:r>
              <a:rPr lang="ru-RU" b="1" dirty="0" err="1" smtClean="0"/>
              <a:t>Росатома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Метапредметная олимпиада «Школы </a:t>
            </a:r>
            <a:r>
              <a:rPr lang="ru-RU" dirty="0" err="1" smtClean="0"/>
              <a:t>Росатома</a:t>
            </a:r>
            <a:r>
              <a:rPr lang="ru-RU" dirty="0" smtClean="0"/>
              <a:t>» в ВДЦ «Океан»</a:t>
            </a:r>
          </a:p>
          <a:p>
            <a:r>
              <a:rPr lang="ru-RU" dirty="0" smtClean="0"/>
              <a:t>Метапредметная олимпиада «Школы </a:t>
            </a:r>
            <a:r>
              <a:rPr lang="ru-RU" dirty="0" err="1" smtClean="0"/>
              <a:t>Росатома</a:t>
            </a:r>
            <a:r>
              <a:rPr lang="ru-RU" dirty="0" smtClean="0"/>
              <a:t>» в Калининграде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4012463"/>
            <a:ext cx="4510290" cy="285060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19" y="3992675"/>
            <a:ext cx="4682881" cy="28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6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65781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/>
              <a:t>Международные проекты </a:t>
            </a:r>
            <a:br>
              <a:rPr lang="ru-RU" b="1" dirty="0" smtClean="0"/>
            </a:br>
            <a:r>
              <a:rPr lang="ru-RU" b="1" dirty="0" smtClean="0"/>
              <a:t>«Школы </a:t>
            </a:r>
            <a:r>
              <a:rPr lang="ru-RU" b="1" dirty="0" err="1" smtClean="0"/>
              <a:t>Росатома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56" y="1256262"/>
            <a:ext cx="5257803" cy="3606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900" b="1" dirty="0" smtClean="0"/>
              <a:t>2.1. Детские международные лагеря </a:t>
            </a:r>
          </a:p>
          <a:p>
            <a:pPr marL="0" indent="0" algn="ctr">
              <a:buNone/>
            </a:pPr>
            <a:r>
              <a:rPr lang="ru-RU" sz="1900" b="1" dirty="0" smtClean="0"/>
              <a:t>«Школы </a:t>
            </a:r>
            <a:r>
              <a:rPr lang="ru-RU" sz="1900" b="1" dirty="0" err="1" smtClean="0"/>
              <a:t>Росатома</a:t>
            </a:r>
            <a:r>
              <a:rPr lang="ru-RU" sz="1900" b="1" dirty="0" smtClean="0"/>
              <a:t>» </a:t>
            </a:r>
          </a:p>
          <a:p>
            <a:r>
              <a:rPr lang="ru-RU" sz="1900" dirty="0" smtClean="0"/>
              <a:t>в «</a:t>
            </a:r>
            <a:r>
              <a:rPr lang="en-US" sz="1900" dirty="0" smtClean="0"/>
              <a:t>Green Camp</a:t>
            </a:r>
            <a:r>
              <a:rPr lang="ru-RU" sz="1900" dirty="0" smtClean="0"/>
              <a:t>» (Индонезия)</a:t>
            </a:r>
          </a:p>
          <a:p>
            <a:r>
              <a:rPr lang="ru-RU" sz="1900" dirty="0" smtClean="0"/>
              <a:t>в ВДЦ «Орлёнок» (Россия)</a:t>
            </a:r>
          </a:p>
          <a:p>
            <a:r>
              <a:rPr lang="ru-RU" sz="1900" dirty="0" smtClean="0"/>
              <a:t>СОК «</a:t>
            </a:r>
            <a:r>
              <a:rPr lang="ru-RU" sz="1900" dirty="0" err="1" smtClean="0"/>
              <a:t>Камчия</a:t>
            </a:r>
            <a:r>
              <a:rPr lang="ru-RU" sz="1900" dirty="0" smtClean="0"/>
              <a:t>» (Болгария)</a:t>
            </a:r>
          </a:p>
          <a:p>
            <a:r>
              <a:rPr lang="ru-RU" sz="1900" dirty="0" smtClean="0"/>
              <a:t>ВДЦ «Океан» (Россия)</a:t>
            </a:r>
          </a:p>
          <a:p>
            <a:r>
              <a:rPr lang="ru-RU" sz="1900" dirty="0"/>
              <a:t>г</a:t>
            </a:r>
            <a:r>
              <a:rPr lang="ru-RU" sz="1900" dirty="0" smtClean="0"/>
              <a:t>. </a:t>
            </a:r>
            <a:r>
              <a:rPr lang="ru-RU" sz="1900" dirty="0" err="1" smtClean="0"/>
              <a:t>Калайоки</a:t>
            </a:r>
            <a:r>
              <a:rPr lang="ru-RU" sz="1900" dirty="0" smtClean="0"/>
              <a:t> (Финляндия)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42648" y="3863851"/>
            <a:ext cx="4698672" cy="3014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400" b="1" dirty="0" smtClean="0"/>
              <a:t>2.2. Проекты и прочие активности </a:t>
            </a:r>
          </a:p>
          <a:p>
            <a:pPr marL="0" indent="0" algn="ctr">
              <a:buFont typeface="Arial"/>
              <a:buNone/>
            </a:pPr>
            <a:r>
              <a:rPr lang="ru-RU" sz="2400" b="1" dirty="0" smtClean="0"/>
              <a:t>«Школы </a:t>
            </a:r>
            <a:r>
              <a:rPr lang="ru-RU" sz="2400" b="1" dirty="0" err="1" smtClean="0"/>
              <a:t>Росатома</a:t>
            </a:r>
            <a:r>
              <a:rPr lang="ru-RU" sz="2400" b="1" dirty="0" smtClean="0"/>
              <a:t>» </a:t>
            </a:r>
          </a:p>
          <a:p>
            <a:r>
              <a:rPr lang="ru-RU" sz="2400" dirty="0" smtClean="0"/>
              <a:t>Презентация лагерей на «Атомэкспо-2017»</a:t>
            </a:r>
          </a:p>
          <a:p>
            <a:r>
              <a:rPr lang="ru-RU" sz="2400" dirty="0" smtClean="0"/>
              <a:t>Телемост </a:t>
            </a:r>
            <a:r>
              <a:rPr lang="ru-RU" sz="2400" dirty="0" err="1" smtClean="0"/>
              <a:t>Пюхяйоки</a:t>
            </a:r>
            <a:r>
              <a:rPr lang="ru-RU" sz="2400" dirty="0"/>
              <a:t> </a:t>
            </a:r>
            <a:r>
              <a:rPr lang="mr-IN" sz="2400" dirty="0" smtClean="0"/>
              <a:t>–</a:t>
            </a:r>
            <a:r>
              <a:rPr lang="ru-RU" sz="2400" dirty="0" smtClean="0"/>
              <a:t> Новоуральск -Саров - Заречный ЗАТО </a:t>
            </a:r>
            <a:r>
              <a:rPr lang="mr-IN" sz="2400" dirty="0" smtClean="0"/>
              <a:t>–</a:t>
            </a:r>
            <a:r>
              <a:rPr lang="ru-RU" sz="2400" dirty="0" smtClean="0"/>
              <a:t> Зеленогорск </a:t>
            </a:r>
            <a:r>
              <a:rPr lang="mr-IN" sz="2400" dirty="0" smtClean="0"/>
              <a:t>–</a:t>
            </a:r>
            <a:r>
              <a:rPr lang="ru-RU" sz="2400" dirty="0" smtClean="0"/>
              <a:t> Трёхгорный</a:t>
            </a:r>
          </a:p>
          <a:p>
            <a:r>
              <a:rPr lang="ru-RU" sz="2400" dirty="0" smtClean="0"/>
              <a:t>Атомная неделя в Чехии</a:t>
            </a:r>
          </a:p>
          <a:p>
            <a:r>
              <a:rPr lang="ru-RU" sz="2400" dirty="0" smtClean="0"/>
              <a:t>Презентация в Удомле проекта «Школа </a:t>
            </a:r>
            <a:r>
              <a:rPr lang="ru-RU" sz="2400" dirty="0" err="1" smtClean="0"/>
              <a:t>Росатома</a:t>
            </a:r>
            <a:r>
              <a:rPr lang="ru-RU" sz="2400" dirty="0" smtClean="0"/>
              <a:t>» для мэрии </a:t>
            </a:r>
            <a:br>
              <a:rPr lang="ru-RU" sz="2400" dirty="0" smtClean="0"/>
            </a:br>
            <a:r>
              <a:rPr lang="ru-RU" sz="2400" dirty="0" smtClean="0"/>
              <a:t>г. </a:t>
            </a:r>
            <a:r>
              <a:rPr lang="ru-RU" sz="2400" dirty="0" err="1" smtClean="0"/>
              <a:t>Калайоки</a:t>
            </a:r>
            <a:r>
              <a:rPr lang="ru-RU" sz="2400" dirty="0" smtClean="0"/>
              <a:t> (Финляндия)</a:t>
            </a:r>
            <a:endParaRPr lang="ru-RU" sz="2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0" y="4304809"/>
            <a:ext cx="3810295" cy="255319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98" y="1355316"/>
            <a:ext cx="3553560" cy="24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6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4581" y="-184701"/>
            <a:ext cx="89311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Мероприятия для талантливых детей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9553"/>
            <a:ext cx="1827541" cy="182754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552" y="2844480"/>
            <a:ext cx="1857772" cy="184348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77" y="4683455"/>
            <a:ext cx="1841861" cy="184186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610" y="1002865"/>
            <a:ext cx="1848338" cy="183422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659" y="2820137"/>
            <a:ext cx="1876758" cy="18408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4069" y="1040268"/>
            <a:ext cx="18510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Заданы форматы развивающей деятельности с детьми-дошкольниками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840885"/>
            <a:ext cx="185109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/>
              <a:t>Создан макет парка, который будет построен в Заречном ЗАТО по модели команды из Железногорска</a:t>
            </a:r>
            <a:endParaRPr lang="ru-RU" sz="1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65425" y="2804145"/>
            <a:ext cx="18510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/>
              <a:t>Дети и их руководители  брали настоящие уроки хореографии и танца у звёзд проекта «Танцы на ТНТ</a:t>
            </a:r>
            <a:endParaRPr lang="ru-RU" sz="17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15561" y="1003528"/>
            <a:ext cx="25980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В условиях ограничения</a:t>
            </a:r>
          </a:p>
          <a:p>
            <a:pPr algn="r"/>
            <a:r>
              <a:rPr lang="ru-RU" b="1" dirty="0" smtClean="0"/>
              <a:t> времени и </a:t>
            </a:r>
          </a:p>
          <a:p>
            <a:pPr algn="r"/>
            <a:r>
              <a:rPr lang="ru-RU" b="1" dirty="0" smtClean="0"/>
              <a:t>материалов </a:t>
            </a:r>
          </a:p>
          <a:p>
            <a:pPr algn="r"/>
            <a:r>
              <a:rPr lang="ru-RU" b="1" dirty="0" smtClean="0"/>
              <a:t>команды создали прототипы тренажёров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6543" y="2844674"/>
            <a:ext cx="18574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Собранная команда детских корреспондентов выпустила 6 номеров газеты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0884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Новые форматы работы и новые задачи в рамках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5822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Конкурс </a:t>
            </a:r>
            <a:r>
              <a:rPr lang="ru-RU" dirty="0"/>
              <a:t>педагогов, реализующих концепцию международных детских лагерей «Школа </a:t>
            </a:r>
            <a:r>
              <a:rPr lang="ru-RU" dirty="0" err="1"/>
              <a:t>Росатома</a:t>
            </a:r>
            <a:r>
              <a:rPr lang="ru-RU" dirty="0"/>
              <a:t>»</a:t>
            </a:r>
            <a:r>
              <a:rPr lang="ru-RU" dirty="0"/>
              <a:t> </a:t>
            </a:r>
            <a:r>
              <a:rPr lang="ru-RU" dirty="0" smtClean="0"/>
              <a:t>(системный отбор и подготовка вожатых и мастеров для детских международных лагерей «Школы </a:t>
            </a:r>
            <a:r>
              <a:rPr lang="ru-RU" dirty="0" err="1" smtClean="0"/>
              <a:t>Росатома</a:t>
            </a:r>
            <a:r>
              <a:rPr lang="ru-RU" dirty="0" smtClean="0"/>
              <a:t>»)</a:t>
            </a:r>
          </a:p>
          <a:p>
            <a:r>
              <a:rPr lang="ru-RU" dirty="0" smtClean="0"/>
              <a:t>Стандартизация деятельности </a:t>
            </a:r>
            <a:r>
              <a:rPr lang="ru-RU" dirty="0" err="1" smtClean="0"/>
              <a:t>атомклассов</a:t>
            </a:r>
            <a:r>
              <a:rPr lang="ru-RU" dirty="0" smtClean="0"/>
              <a:t> и технопарков, создаваемых и функционирующих в рамках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(объединение фундаментальности образования НИЯУ МИФИ и событийных, проектных практик работы с детьми со стороны экспертного сообщества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»). В 2017-2018 годах проектируем сетевые стандарты </a:t>
            </a:r>
            <a:r>
              <a:rPr lang="ru-RU" dirty="0" err="1" smtClean="0"/>
              <a:t>атомклассов</a:t>
            </a:r>
            <a:r>
              <a:rPr lang="ru-RU" dirty="0" smtClean="0"/>
              <a:t> и технопарков и проводим </a:t>
            </a:r>
            <a:r>
              <a:rPr lang="ru-RU" dirty="0" err="1" smtClean="0"/>
              <a:t>Атомвстречи</a:t>
            </a:r>
            <a:r>
              <a:rPr lang="ru-RU" dirty="0" smtClean="0"/>
              <a:t> как площадку предъявления уровня исполнения сетевых требований.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b="1" dirty="0"/>
              <a:t>Новые форматы работы и новые задачи в рамках </a:t>
            </a:r>
            <a:r>
              <a:rPr lang="ru-RU" b="1" dirty="0" smtClean="0"/>
              <a:t>проекта </a:t>
            </a:r>
            <a:br>
              <a:rPr lang="ru-RU" b="1" dirty="0" smtClean="0"/>
            </a:br>
            <a:r>
              <a:rPr lang="ru-RU" b="1" dirty="0" smtClean="0"/>
              <a:t>«Школа </a:t>
            </a:r>
            <a:r>
              <a:rPr lang="ru-RU" b="1" dirty="0" err="1" smtClean="0"/>
              <a:t>Росатома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429" y="1346198"/>
            <a:ext cx="9016999" cy="551180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Разворачивание в рамках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системных мероприятий для детей имеющих низкую образовательную мотивацию.</a:t>
            </a:r>
          </a:p>
          <a:p>
            <a:r>
              <a:rPr lang="ru-RU" dirty="0" smtClean="0"/>
              <a:t>Создание механизмов распространения </a:t>
            </a:r>
            <a:r>
              <a:rPr lang="ru-RU" dirty="0"/>
              <a:t>в субъектах Российской Федерации на территории которых расположены города-участники </a:t>
            </a:r>
            <a:r>
              <a:rPr lang="ru-RU" dirty="0" smtClean="0"/>
              <a:t>проекта эффективных практик и форматов работы с детьми и педагогами, реализованных в рамках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». </a:t>
            </a:r>
          </a:p>
          <a:p>
            <a:r>
              <a:rPr lang="ru-RU" dirty="0" smtClean="0"/>
              <a:t>Становление центров повышения квалификации </a:t>
            </a:r>
            <a:r>
              <a:rPr lang="ru-RU" dirty="0"/>
              <a:t>(стажировочных центров) </a:t>
            </a:r>
            <a:r>
              <a:rPr lang="ru-RU" dirty="0" smtClean="0"/>
              <a:t>на базе сетевых образовательных организаций.</a:t>
            </a:r>
          </a:p>
          <a:p>
            <a:r>
              <a:rPr lang="ru-RU" dirty="0" smtClean="0"/>
              <a:t>Формирование и реализация серии сетевых образовательных событий образовательных организаций инновационной сети школ и детских садов «Школы </a:t>
            </a:r>
            <a:r>
              <a:rPr lang="ru-RU" dirty="0" err="1" smtClean="0"/>
              <a:t>Росатома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1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637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/>
              <a:t>Планы «Школы </a:t>
            </a:r>
            <a:r>
              <a:rPr lang="ru-RU" b="1" dirty="0" err="1" smtClean="0"/>
              <a:t>Росатома</a:t>
            </a:r>
            <a:r>
              <a:rPr lang="ru-RU" b="1" dirty="0" smtClean="0"/>
              <a:t>» в международном пространстве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285" y="1237340"/>
            <a:ext cx="8835571" cy="55662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Организация  системных гуманитарных каналов  обеспечения приемлемости России, </a:t>
            </a:r>
            <a:r>
              <a:rPr lang="ru-RU" b="1" dirty="0" err="1" smtClean="0"/>
              <a:t>российскости</a:t>
            </a:r>
            <a:r>
              <a:rPr lang="ru-RU" b="1" dirty="0" smtClean="0"/>
              <a:t>, российских технологий (в том числе образовательных):</a:t>
            </a:r>
          </a:p>
          <a:p>
            <a:r>
              <a:rPr lang="ru-RU" dirty="0" smtClean="0"/>
              <a:t>Международные лагеря, обеспечивающие установление культурных контактов и стартового уровня продуктивного взаимодействия в странах стратегических интересов Госкорпорации «Росатом» (в качестве примера </a:t>
            </a:r>
            <a:r>
              <a:rPr lang="mr-IN" dirty="0" smtClean="0"/>
              <a:t>–</a:t>
            </a:r>
            <a:r>
              <a:rPr lang="ru-RU" dirty="0" smtClean="0"/>
              <a:t> детский международный лагерь в </a:t>
            </a:r>
            <a:r>
              <a:rPr lang="ru-RU" dirty="0" err="1" smtClean="0"/>
              <a:t>Калайоки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Международные лагеря, обеспечивающие поддержку развития детей из России и из стран стратегических интересов Госкорпорации «Росатом» на основе применения российских образовательных технологий (в качестве примера </a:t>
            </a:r>
            <a:r>
              <a:rPr lang="mr-IN" dirty="0" smtClean="0"/>
              <a:t>–</a:t>
            </a:r>
            <a:r>
              <a:rPr lang="ru-RU" dirty="0" smtClean="0"/>
              <a:t> детский международный лагерь в СОК «</a:t>
            </a:r>
            <a:r>
              <a:rPr lang="ru-RU" dirty="0" err="1" smtClean="0"/>
              <a:t>Камчия</a:t>
            </a:r>
            <a:r>
              <a:rPr lang="ru-RU" dirty="0" smtClean="0"/>
              <a:t>»).</a:t>
            </a:r>
          </a:p>
          <a:p>
            <a:r>
              <a:rPr lang="ru-RU" dirty="0" smtClean="0"/>
              <a:t>Реализация совместных детских проектов школ инновационной сети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и школ муниципалитета «</a:t>
            </a:r>
            <a:r>
              <a:rPr lang="ru-RU" dirty="0" err="1" smtClean="0"/>
              <a:t>Пюхяйоки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2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7256" y="2598359"/>
            <a:ext cx="853935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проектируем будущее сегодня, чтобы оказаться в нём раньше других!</a:t>
            </a:r>
            <a:br>
              <a:rPr lang="ru-RU" dirty="0" smtClean="0"/>
            </a:br>
            <a:r>
              <a:rPr lang="ru-RU" dirty="0" smtClean="0"/>
              <a:t>Живи ярко со «Школой </a:t>
            </a:r>
            <a:r>
              <a:rPr lang="ru-RU" dirty="0" err="1" smtClean="0"/>
              <a:t>Росатома</a:t>
            </a:r>
            <a:r>
              <a:rPr lang="ru-RU" dirty="0" smtClean="0"/>
              <a:t>»!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1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97736" y="19357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dirty="0"/>
              <a:t>Форум </a:t>
            </a:r>
            <a:r>
              <a:rPr lang="ru-RU" dirty="0" smtClean="0"/>
              <a:t>«Будущие </a:t>
            </a:r>
            <a:r>
              <a:rPr lang="ru-RU" dirty="0"/>
              <a:t>интеллектуальные лидеры </a:t>
            </a:r>
            <a:r>
              <a:rPr lang="ru-RU" dirty="0" smtClean="0"/>
              <a:t>России», </a:t>
            </a:r>
            <a:r>
              <a:rPr lang="ru-RU" b="1" dirty="0" smtClean="0"/>
              <a:t>Ярославль-2017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213" y="1492122"/>
            <a:ext cx="882309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Системный проект Госкорпорации «Росатом» представлен руководству страны как пример социальной ответственности и социальной инициативы со стороны крупного бизнеса в Российской Федерации.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8092"/>
            <a:ext cx="4445328" cy="325990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035" y="3580143"/>
            <a:ext cx="4741966" cy="3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6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8287" y="613167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b="1" dirty="0" smtClean="0"/>
              <a:t>Метапредметная олимпиада школьников проекта «Школа </a:t>
            </a:r>
            <a:r>
              <a:rPr lang="ru-RU" b="1" dirty="0" err="1" smtClean="0"/>
              <a:t>Росатома</a:t>
            </a:r>
            <a:r>
              <a:rPr lang="ru-RU" b="1" dirty="0" smtClean="0"/>
              <a:t>» завоевала президентский грант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13" y="2323716"/>
            <a:ext cx="6804687" cy="453935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3716"/>
            <a:ext cx="2323532" cy="125642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5065"/>
            <a:ext cx="2334622" cy="144746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782530"/>
            <a:ext cx="2324883" cy="20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6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0914" y="256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Результаты конкурсной программы 2016-2017 учебного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1723571"/>
            <a:ext cx="84908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Формально-статистические результаты</a:t>
            </a:r>
          </a:p>
          <a:p>
            <a:r>
              <a:rPr lang="ru-RU" sz="2400" dirty="0" smtClean="0"/>
              <a:t>Более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300</a:t>
            </a:r>
            <a:r>
              <a:rPr lang="ru-RU" sz="2400" dirty="0" smtClean="0"/>
              <a:t> участников из </a:t>
            </a:r>
            <a:r>
              <a:rPr lang="ru-RU" sz="2400" b="1" dirty="0" smtClean="0">
                <a:solidFill>
                  <a:srgbClr val="E46C0A"/>
                </a:solidFill>
              </a:rPr>
              <a:t>17</a:t>
            </a:r>
            <a:r>
              <a:rPr lang="ru-RU" sz="2400" dirty="0" smtClean="0"/>
              <a:t> городов</a:t>
            </a:r>
          </a:p>
          <a:p>
            <a:r>
              <a:rPr lang="ru-RU" sz="2400" b="1" dirty="0" smtClean="0"/>
              <a:t>более</a:t>
            </a:r>
            <a:r>
              <a:rPr lang="ru-RU" sz="2400" b="1" dirty="0" smtClean="0">
                <a:solidFill>
                  <a:srgbClr val="E46C0A"/>
                </a:solidFill>
              </a:rPr>
              <a:t> 60 </a:t>
            </a:r>
            <a:r>
              <a:rPr lang="ru-RU" sz="2400" b="1" dirty="0" smtClean="0">
                <a:solidFill>
                  <a:srgbClr val="FFFFFF"/>
                </a:solidFill>
              </a:rPr>
              <a:t>финалистов, </a:t>
            </a:r>
            <a:r>
              <a:rPr lang="ru-RU" sz="2400" b="1" dirty="0" smtClean="0">
                <a:solidFill>
                  <a:srgbClr val="E46C0A"/>
                </a:solidFill>
              </a:rPr>
              <a:t>22</a:t>
            </a:r>
            <a:r>
              <a:rPr lang="ru-RU" sz="2400" dirty="0" smtClean="0"/>
              <a:t> победителя, общий призовой фонд более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</a:p>
          <a:p>
            <a:r>
              <a:rPr lang="ru-RU" sz="2400" b="1" dirty="0" smtClean="0">
                <a:solidFill>
                  <a:srgbClr val="E46C0A"/>
                </a:solidFill>
              </a:rPr>
              <a:t>20</a:t>
            </a:r>
            <a:r>
              <a:rPr lang="ru-RU" sz="2400" dirty="0" smtClean="0"/>
              <a:t> стажировок на базе опыта лучших учителей и воспитателей</a:t>
            </a:r>
          </a:p>
          <a:p>
            <a:r>
              <a:rPr lang="ru-RU" sz="2400" dirty="0" smtClean="0"/>
              <a:t>Стажировка </a:t>
            </a:r>
            <a:r>
              <a:rPr lang="ru-RU" sz="2400" b="1" dirty="0" smtClean="0">
                <a:solidFill>
                  <a:srgbClr val="E46C0A"/>
                </a:solidFill>
              </a:rPr>
              <a:t>10 </a:t>
            </a:r>
            <a:r>
              <a:rPr lang="ru-RU" sz="2400" dirty="0" smtClean="0"/>
              <a:t>лучших воспитателей на базе инновационного опыта сетевого детского сада «Страна Чудес» (г. Зеленогорск)</a:t>
            </a:r>
          </a:p>
          <a:p>
            <a:r>
              <a:rPr lang="ru-RU" sz="2400" dirty="0" smtClean="0"/>
              <a:t>Зарубежная стажировка для </a:t>
            </a:r>
            <a:r>
              <a:rPr lang="ru-RU" sz="2400" b="1" dirty="0" smtClean="0">
                <a:solidFill>
                  <a:srgbClr val="E46C0A"/>
                </a:solidFill>
              </a:rPr>
              <a:t>40</a:t>
            </a:r>
            <a:r>
              <a:rPr lang="ru-RU" sz="2400" dirty="0" smtClean="0"/>
              <a:t> педагогов и управленцев на базе образовательных учреждений Голландии</a:t>
            </a:r>
            <a:r>
              <a:rPr lang="ru-RU" dirty="0" smtClean="0"/>
              <a:t>.</a:t>
            </a:r>
            <a:endParaRPr lang="ru-RU" sz="2400" dirty="0" smtClean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60" y="5066240"/>
            <a:ext cx="2662275" cy="17782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952" y="5060945"/>
            <a:ext cx="2675317" cy="17835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665" y="5065442"/>
            <a:ext cx="2661781" cy="17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5857" y="347211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 проекте сформировалось собственное экспертное сообщество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163" y="4324219"/>
            <a:ext cx="8728517" cy="168772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Елена Сергеевна Непомнящая, Лариса Валерьевна </a:t>
            </a:r>
            <a:r>
              <a:rPr lang="ru-RU" b="1" dirty="0" err="1" smtClean="0"/>
              <a:t>Огдина</a:t>
            </a:r>
            <a:r>
              <a:rPr lang="ru-RU" b="1" dirty="0" smtClean="0"/>
              <a:t>, Алла Витальевна Ваганова, Юлия Александровна </a:t>
            </a:r>
            <a:r>
              <a:rPr lang="ru-RU" b="1" dirty="0" err="1" smtClean="0"/>
              <a:t>Василкова</a:t>
            </a:r>
            <a:r>
              <a:rPr lang="ru-RU" b="1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эксперты конкурсной программы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», эксперты по вопросам продвижения успешных практик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в России и за рубежом </a:t>
            </a:r>
            <a:br>
              <a:rPr lang="ru-RU" dirty="0" smtClean="0"/>
            </a:br>
            <a:r>
              <a:rPr lang="ru-RU" dirty="0" smtClean="0"/>
              <a:t>(Россия, Венгрия, Финляндия, Израиль, КНР, ЮАР, Бразилия, Индия, Чехия);</a:t>
            </a:r>
          </a:p>
          <a:p>
            <a:pPr marL="0" indent="0" algn="ctr">
              <a:buNone/>
            </a:pP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" y="1931926"/>
            <a:ext cx="2150606" cy="231667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55" y="1930689"/>
            <a:ext cx="2150043" cy="2284421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306" y="1930692"/>
            <a:ext cx="2162758" cy="229793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51" y="1931926"/>
            <a:ext cx="2291071" cy="22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1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5143" y="491187"/>
            <a:ext cx="8871857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b="1" dirty="0"/>
              <a:t>В проекте сформировалось собственное экспертное сообщество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1396"/>
            <a:ext cx="1432234" cy="142146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490" y="3134315"/>
            <a:ext cx="1423444" cy="14185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720" y="3137863"/>
            <a:ext cx="1468189" cy="142850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003" y="1740885"/>
            <a:ext cx="1410898" cy="133939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378" y="4606900"/>
            <a:ext cx="1454977" cy="14860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53281" y="169739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Наталья Юрьевна Шевченко </a:t>
            </a:r>
            <a:r>
              <a:rPr lang="mr-IN" sz="1600" dirty="0"/>
              <a:t>–</a:t>
            </a:r>
            <a:r>
              <a:rPr lang="ru-RU" sz="1600" dirty="0"/>
              <a:t> эксперт финала конкурсной программы </a:t>
            </a:r>
            <a:r>
              <a:rPr lang="ru-RU" sz="1600" dirty="0" smtClean="0"/>
              <a:t>проекта «</a:t>
            </a:r>
            <a:r>
              <a:rPr lang="ru-RU" sz="1600" dirty="0"/>
              <a:t>Школы </a:t>
            </a:r>
            <a:r>
              <a:rPr lang="ru-RU" sz="1600" dirty="0" err="1"/>
              <a:t>Росатома</a:t>
            </a:r>
            <a:r>
              <a:rPr lang="ru-RU" sz="1600" dirty="0" smtClean="0"/>
              <a:t>» в 2016-2017 учебном году, руководитель сетевого детского сада «Школы </a:t>
            </a:r>
            <a:r>
              <a:rPr lang="ru-RU" sz="1600" dirty="0" err="1" smtClean="0"/>
              <a:t>Росатома</a:t>
            </a:r>
            <a:r>
              <a:rPr lang="ru-RU" sz="1600" dirty="0" smtClean="0"/>
              <a:t>» в г. Новоуральске.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66792" y="301797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Ольга Юрьевна Катаева, Елена Геннадьевна Свиридова и Елена Александровна </a:t>
            </a:r>
            <a:r>
              <a:rPr lang="ru-RU" sz="1600" b="1" dirty="0" smtClean="0"/>
              <a:t>Усенко, победители конкурсов разных лет </a:t>
            </a:r>
            <a:r>
              <a:rPr lang="mr-IN" sz="1600" dirty="0"/>
              <a:t>–</a:t>
            </a:r>
            <a:r>
              <a:rPr lang="ru-RU" sz="1600" dirty="0"/>
              <a:t> дистанционные эксперты финала конкурсной </a:t>
            </a:r>
            <a:r>
              <a:rPr lang="ru-RU" sz="1600" dirty="0" smtClean="0"/>
              <a:t>программы проекта «Школа </a:t>
            </a:r>
            <a:r>
              <a:rPr lang="ru-RU" sz="1600" dirty="0" err="1" smtClean="0"/>
              <a:t>Росатома</a:t>
            </a:r>
            <a:r>
              <a:rPr lang="ru-RU" sz="1600" dirty="0" smtClean="0"/>
              <a:t>» в 2016-2017 учебном году.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80304" y="45208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Участник конкурсной </a:t>
            </a:r>
            <a:r>
              <a:rPr lang="ru-RU" sz="1600" dirty="0" smtClean="0"/>
              <a:t>программы-2013, </a:t>
            </a:r>
            <a:r>
              <a:rPr lang="ru-RU" sz="1600" dirty="0"/>
              <a:t>продолжает свой пусть в рамках проекта. </a:t>
            </a:r>
            <a:r>
              <a:rPr lang="ru-RU" sz="1600" b="1" dirty="0"/>
              <a:t>Евгений Витальевич Аминов</a:t>
            </a:r>
            <a:r>
              <a:rPr lang="ru-RU" sz="1600" dirty="0"/>
              <a:t> </a:t>
            </a:r>
            <a:r>
              <a:rPr lang="mr-IN" sz="1600" dirty="0"/>
              <a:t>–</a:t>
            </a:r>
            <a:r>
              <a:rPr lang="ru-RU" sz="1600" dirty="0"/>
              <a:t> международный эксперт в области предъявления современных российских образовательных технологий за рубежом в рамках «Атомной недели в Чехии».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1765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708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b="1" dirty="0" smtClean="0"/>
              <a:t>В проекте формируются собственные сетевые сообщества участников конкурсной программы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7575" y="1594176"/>
            <a:ext cx="5415071" cy="369670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Группа «Здравствуйте»</a:t>
            </a:r>
            <a:r>
              <a:rPr lang="en-US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en-US" sz="2600" dirty="0" smtClean="0"/>
              <a:t>(</a:t>
            </a:r>
            <a:r>
              <a:rPr lang="ru-RU" sz="2600" dirty="0" smtClean="0"/>
              <a:t>финалисты конкурса учителей-2016)</a:t>
            </a:r>
          </a:p>
          <a:p>
            <a:r>
              <a:rPr lang="ru-RU" dirty="0" smtClean="0"/>
              <a:t>Группа «Школа событийности» </a:t>
            </a:r>
            <a:br>
              <a:rPr lang="ru-RU" dirty="0" smtClean="0"/>
            </a:br>
            <a:r>
              <a:rPr lang="ru-RU" sz="2600" dirty="0" smtClean="0"/>
              <a:t>(мастера-</a:t>
            </a:r>
            <a:r>
              <a:rPr lang="ru-RU" sz="2600" dirty="0" err="1" smtClean="0"/>
              <a:t>событийщики</a:t>
            </a:r>
            <a:r>
              <a:rPr lang="ru-RU" sz="2600" dirty="0" smtClean="0"/>
              <a:t> из СОК «</a:t>
            </a:r>
            <a:r>
              <a:rPr lang="ru-RU" sz="2600" dirty="0" err="1" smtClean="0"/>
              <a:t>Камчия</a:t>
            </a:r>
            <a:r>
              <a:rPr lang="ru-RU" sz="2600" dirty="0" smtClean="0"/>
              <a:t>»)</a:t>
            </a:r>
          </a:p>
          <a:p>
            <a:r>
              <a:rPr lang="ru-RU" dirty="0" smtClean="0"/>
              <a:t>Группа «Страна Чудес» </a:t>
            </a:r>
            <a:r>
              <a:rPr lang="ru-RU" sz="2600" dirty="0" smtClean="0"/>
              <a:t>(детский сад №32 г. Зеленогорск, более 1300 участников из более 20 стран мира)</a:t>
            </a:r>
          </a:p>
          <a:p>
            <a:r>
              <a:rPr lang="ru-RU" dirty="0" smtClean="0"/>
              <a:t>Группа «Сеть детских садов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</a:t>
            </a:r>
            <a:r>
              <a:rPr lang="ru-RU" sz="2600" dirty="0" smtClean="0"/>
              <a:t>(6 детских садов сети «Школа </a:t>
            </a:r>
            <a:r>
              <a:rPr lang="ru-RU" sz="2600" dirty="0" err="1" smtClean="0"/>
              <a:t>Росатома</a:t>
            </a:r>
            <a:r>
              <a:rPr lang="ru-RU" sz="2600" dirty="0" smtClean="0"/>
              <a:t>»)</a:t>
            </a:r>
            <a:endParaRPr lang="ru-RU" sz="2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468" y="5522543"/>
            <a:ext cx="4518388" cy="131731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5579"/>
            <a:ext cx="4643008" cy="133242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21299" y="2736653"/>
            <a:ext cx="3996066" cy="159528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27948" y="2714518"/>
            <a:ext cx="4050267" cy="1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5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76014" y="79310"/>
            <a:ext cx="4967514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3200" b="1" dirty="0" err="1" smtClean="0"/>
              <a:t>Медиапространство</a:t>
            </a:r>
            <a:r>
              <a:rPr lang="ru-RU" sz="3200" b="1" dirty="0" smtClean="0"/>
              <a:t> проекта «Школа </a:t>
            </a:r>
            <a:r>
              <a:rPr lang="ru-RU" sz="3200" b="1" dirty="0" err="1" smtClean="0"/>
              <a:t>Росатома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1143" y="1074054"/>
            <a:ext cx="5442872" cy="377008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Созданы и действуют электронные СМИ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»:  «Атом-ТВ» и «</a:t>
            </a:r>
            <a:r>
              <a:rPr lang="en-US" dirty="0" err="1" smtClean="0"/>
              <a:t>Rosatom’s</a:t>
            </a:r>
            <a:r>
              <a:rPr lang="en-US" dirty="0" smtClean="0"/>
              <a:t> COOL</a:t>
            </a:r>
            <a:r>
              <a:rPr lang="ru-RU" dirty="0" smtClean="0"/>
              <a:t>»</a:t>
            </a:r>
            <a:r>
              <a:rPr lang="en-US" dirty="0"/>
              <a:t>.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ru-RU" dirty="0" smtClean="0"/>
              <a:t>Действует более 20 групп корреспондентов системного проекта «Атом-ТВ»: это более 50 юных корреспондентов, которые подготовили и представили на </a:t>
            </a:r>
            <a:r>
              <a:rPr lang="en-US" dirty="0" smtClean="0"/>
              <a:t>YouTube-</a:t>
            </a:r>
            <a:r>
              <a:rPr lang="ru-RU" dirty="0" smtClean="0"/>
              <a:t>канале несколько сотен репортажей о жизни городов вместе с проектом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17 сентября вышел уже седьмой номер газеты</a:t>
            </a:r>
            <a:r>
              <a:rPr lang="en-US" dirty="0" smtClean="0"/>
              <a:t> </a:t>
            </a:r>
            <a:r>
              <a:rPr lang="ru-RU" dirty="0"/>
              <a:t>«</a:t>
            </a:r>
            <a:r>
              <a:rPr lang="en-US" dirty="0" err="1"/>
              <a:t>Rosatom’s</a:t>
            </a:r>
            <a:r>
              <a:rPr lang="en-US" dirty="0"/>
              <a:t> COOL</a:t>
            </a:r>
            <a:r>
              <a:rPr lang="ru-RU" dirty="0" smtClean="0"/>
              <a:t>»</a:t>
            </a:r>
            <a:r>
              <a:rPr lang="en-US" dirty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87" y="4898572"/>
            <a:ext cx="5337669" cy="194309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219"/>
            <a:ext cx="3799605" cy="295635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0"/>
            <a:ext cx="378023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2519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b="1" dirty="0" err="1"/>
              <a:t>Медиапространство</a:t>
            </a:r>
            <a:r>
              <a:rPr lang="ru-RU" b="1" dirty="0"/>
              <a:t> проекта «Школа </a:t>
            </a:r>
            <a:r>
              <a:rPr lang="ru-RU" b="1" dirty="0" err="1"/>
              <a:t>Росатома</a:t>
            </a:r>
            <a:r>
              <a:rPr lang="ru-RU" b="1" dirty="0"/>
              <a:t>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581" y="1283447"/>
            <a:ext cx="8931192" cy="367471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Сайт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»: </a:t>
            </a:r>
            <a:r>
              <a:rPr lang="en-US" dirty="0" err="1" smtClean="0"/>
              <a:t>www.rosatomschool.ru</a:t>
            </a:r>
            <a:r>
              <a:rPr lang="en-US" dirty="0" smtClean="0"/>
              <a:t> </a:t>
            </a:r>
            <a:r>
              <a:rPr lang="ru-RU" dirty="0" smtClean="0"/>
              <a:t>- более 180 новостных репортажей за 2016-2017 учебный год, более </a:t>
            </a:r>
            <a:br>
              <a:rPr lang="ru-RU" dirty="0" smtClean="0"/>
            </a:br>
            <a:r>
              <a:rPr lang="ru-RU" dirty="0" smtClean="0"/>
              <a:t>3 000 зарегистрированных пользователей.</a:t>
            </a:r>
          </a:p>
          <a:p>
            <a:r>
              <a:rPr lang="ru-RU" dirty="0" err="1" smtClean="0"/>
              <a:t>Твит</a:t>
            </a:r>
            <a:r>
              <a:rPr lang="ru-RU" dirty="0" smtClean="0"/>
              <a:t>-лента проекта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- более 1750 читателей, более 3 000 </a:t>
            </a:r>
            <a:r>
              <a:rPr lang="ru-RU" dirty="0" err="1" smtClean="0"/>
              <a:t>твитов</a:t>
            </a:r>
            <a:r>
              <a:rPr lang="ru-RU" dirty="0" smtClean="0"/>
              <a:t> за учебный год о жизни проекта в 20 городах-участниках.</a:t>
            </a:r>
          </a:p>
          <a:p>
            <a:r>
              <a:rPr lang="ru-RU" dirty="0" smtClean="0"/>
              <a:t>Группа «Проект «Школа </a:t>
            </a:r>
            <a:r>
              <a:rPr lang="ru-RU" dirty="0" err="1" smtClean="0"/>
              <a:t>Росатома</a:t>
            </a:r>
            <a:r>
              <a:rPr lang="ru-RU" dirty="0" smtClean="0"/>
              <a:t>» </a:t>
            </a:r>
            <a:r>
              <a:rPr lang="mr-IN" dirty="0" smtClean="0"/>
              <a:t>–</a:t>
            </a:r>
            <a:r>
              <a:rPr lang="ru-RU" dirty="0" smtClean="0"/>
              <a:t> более 470 участников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DFE0-4C63-D047-97D4-214861BAE227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591" y="4904120"/>
            <a:ext cx="4832375" cy="196738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" y="4904120"/>
            <a:ext cx="4356680" cy="19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1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931</Words>
  <Application>Microsoft Macintosh PowerPoint</Application>
  <PresentationFormat>Экран (4:3)</PresentationFormat>
  <Paragraphs>88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Об итогах реализации проекта  «Школа Росатома» в 2016-2017 учебном году и планах на 2017-2018 учебный год</vt:lpstr>
      <vt:lpstr>Форум «Будущие интеллектуальные лидеры России», Ярославль-2017</vt:lpstr>
      <vt:lpstr>Метапредметная олимпиада школьников проекта «Школа Росатома» завоевала президентский грант</vt:lpstr>
      <vt:lpstr>Результаты конкурсной программы 2016-2017 учебного года</vt:lpstr>
      <vt:lpstr>В проекте сформировалось собственное экспертное сообщество </vt:lpstr>
      <vt:lpstr>В проекте сформировалось собственное экспертное сообщество </vt:lpstr>
      <vt:lpstr>В проекте формируются собственные сетевые сообщества участников конкурсной программы</vt:lpstr>
      <vt:lpstr>Медиапространство проекта «Школа Росатома»</vt:lpstr>
      <vt:lpstr>Медиапространство проекта «Школа Росатома»</vt:lpstr>
      <vt:lpstr>Презентация проекта «Школа Росатома» за пределами  городов Росатома</vt:lpstr>
      <vt:lpstr>Международные проекты  «Школы Росатома»</vt:lpstr>
      <vt:lpstr>Мероприятия для талантливых детей</vt:lpstr>
      <vt:lpstr>Новые форматы работы и новые задачи в рамках проекта</vt:lpstr>
      <vt:lpstr>Новые форматы работы и новые задачи в рамках проекта  «Школа Росатома»</vt:lpstr>
      <vt:lpstr>Планы «Школы Росатома» в международном пространстве</vt:lpstr>
      <vt:lpstr>Мы проектируем будущее сегодня, чтобы оказаться в нём раньше других! Живи ярко со «Школой Росатома»!</vt:lpstr>
    </vt:vector>
  </TitlesOfParts>
  <Company>nata.maixma@gmail.com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Независимая система оценки качества образования</dc:title>
  <dc:creator>Наталья Шадрина</dc:creator>
  <cp:lastModifiedBy>RomanS</cp:lastModifiedBy>
  <cp:revision>297</cp:revision>
  <dcterms:created xsi:type="dcterms:W3CDTF">2016-03-19T16:59:09Z</dcterms:created>
  <dcterms:modified xsi:type="dcterms:W3CDTF">2017-09-19T00:53:47Z</dcterms:modified>
</cp:coreProperties>
</file>