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0" r:id="rId4"/>
    <p:sldId id="263" r:id="rId5"/>
    <p:sldId id="261" r:id="rId6"/>
    <p:sldId id="264" r:id="rId7"/>
    <p:sldId id="265" r:id="rId8"/>
    <p:sldId id="266" r:id="rId9"/>
    <p:sldId id="262" r:id="rId10"/>
    <p:sldId id="267" r:id="rId11"/>
    <p:sldId id="257" r:id="rId12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20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67A5-0C39-E84F-87C6-534DB685C89B}" type="datetimeFigureOut">
              <a:rPr lang="ru-RU" smtClean="0"/>
              <a:t>19.09.17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DEAA-4A81-3C47-89BE-14B738C109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396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67A5-0C39-E84F-87C6-534DB685C89B}" type="datetimeFigureOut">
              <a:rPr lang="ru-RU" smtClean="0"/>
              <a:t>19.09.17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DEAA-4A81-3C47-89BE-14B738C109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169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67A5-0C39-E84F-87C6-534DB685C89B}" type="datetimeFigureOut">
              <a:rPr lang="ru-RU" smtClean="0"/>
              <a:t>19.09.17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DEAA-4A81-3C47-89BE-14B738C109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5296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67A5-0C39-E84F-87C6-534DB685C89B}" type="datetimeFigureOut">
              <a:rPr lang="ru-RU" smtClean="0"/>
              <a:t>19.09.17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DEAA-4A81-3C47-89BE-14B738C109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5988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67A5-0C39-E84F-87C6-534DB685C89B}" type="datetimeFigureOut">
              <a:rPr lang="ru-RU" smtClean="0"/>
              <a:t>19.09.17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DEAA-4A81-3C47-89BE-14B738C109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1747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67A5-0C39-E84F-87C6-534DB685C89B}" type="datetimeFigureOut">
              <a:rPr lang="ru-RU" smtClean="0"/>
              <a:t>19.09.17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DEAA-4A81-3C47-89BE-14B738C109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455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67A5-0C39-E84F-87C6-534DB685C89B}" type="datetimeFigureOut">
              <a:rPr lang="ru-RU" smtClean="0"/>
              <a:t>19.09.17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DEAA-4A81-3C47-89BE-14B738C109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1408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67A5-0C39-E84F-87C6-534DB685C89B}" type="datetimeFigureOut">
              <a:rPr lang="ru-RU" smtClean="0"/>
              <a:t>19.09.17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DEAA-4A81-3C47-89BE-14B738C109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3832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67A5-0C39-E84F-87C6-534DB685C89B}" type="datetimeFigureOut">
              <a:rPr lang="ru-RU" smtClean="0"/>
              <a:t>19.09.17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DEAA-4A81-3C47-89BE-14B738C109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127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67A5-0C39-E84F-87C6-534DB685C89B}" type="datetimeFigureOut">
              <a:rPr lang="ru-RU" smtClean="0"/>
              <a:t>19.09.17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DEAA-4A81-3C47-89BE-14B738C109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0387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67A5-0C39-E84F-87C6-534DB685C89B}" type="datetimeFigureOut">
              <a:rPr lang="ru-RU" smtClean="0"/>
              <a:t>19.09.17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DEAA-4A81-3C47-89BE-14B738C109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567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D67A5-0C39-E84F-87C6-534DB685C89B}" type="datetimeFigureOut">
              <a:rPr lang="ru-RU" smtClean="0"/>
              <a:t>19.09.17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3DEAA-4A81-3C47-89BE-14B738C109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8175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5.docx"/><Relationship Id="rId4" Type="http://schemas.openxmlformats.org/officeDocument/2006/relationships/image" Target="../media/image6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1.docx"/><Relationship Id="rId4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2.docx"/><Relationship Id="rId4" Type="http://schemas.openxmlformats.org/officeDocument/2006/relationships/image" Target="../media/image3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3.docx"/><Relationship Id="rId4" Type="http://schemas.openxmlformats.org/officeDocument/2006/relationships/image" Target="../media/image4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4.docx"/><Relationship Id="rId4" Type="http://schemas.openxmlformats.org/officeDocument/2006/relationships/image" Target="../media/image5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26154" y="2130425"/>
            <a:ext cx="8785198" cy="1470025"/>
          </a:xfrm>
        </p:spPr>
        <p:txBody>
          <a:bodyPr>
            <a:normAutofit fontScale="90000"/>
          </a:bodyPr>
          <a:lstStyle/>
          <a:p>
            <a:pPr>
              <a:lnSpc>
                <a:spcPct val="70000"/>
              </a:lnSpc>
            </a:pPr>
            <a:r>
              <a:rPr lang="ru-RU" b="1" dirty="0">
                <a:solidFill>
                  <a:srgbClr val="800000"/>
                </a:solidFill>
              </a:rPr>
              <a:t>Моделирование образовательных и инфраструктурных эффектов проекта «Школа </a:t>
            </a:r>
            <a:r>
              <a:rPr lang="ru-RU" b="1" dirty="0" err="1">
                <a:solidFill>
                  <a:srgbClr val="800000"/>
                </a:solidFill>
              </a:rPr>
              <a:t>Росатома</a:t>
            </a:r>
            <a:r>
              <a:rPr lang="ru-RU" b="1" dirty="0">
                <a:solidFill>
                  <a:srgbClr val="800000"/>
                </a:solidFill>
              </a:rPr>
              <a:t>»: </a:t>
            </a:r>
            <a:r>
              <a:rPr lang="ru-RU" b="1" dirty="0" smtClean="0">
                <a:solidFill>
                  <a:srgbClr val="800000"/>
                </a:solidFill>
              </a:rPr>
              <a:t/>
            </a:r>
            <a:br>
              <a:rPr lang="ru-RU" b="1" dirty="0" smtClean="0">
                <a:solidFill>
                  <a:srgbClr val="800000"/>
                </a:solidFill>
              </a:rPr>
            </a:br>
            <a:r>
              <a:rPr lang="ru-RU" b="1" dirty="0" smtClean="0">
                <a:solidFill>
                  <a:srgbClr val="800000"/>
                </a:solidFill>
              </a:rPr>
              <a:t>от </a:t>
            </a:r>
            <a:r>
              <a:rPr lang="ru-RU" b="1" dirty="0">
                <a:solidFill>
                  <a:srgbClr val="800000"/>
                </a:solidFill>
              </a:rPr>
              <a:t>ретроспективного анализа к возможностям перспективного планирования</a:t>
            </a:r>
            <a:r>
              <a:rPr lang="ru-RU" b="1" dirty="0" smtClean="0">
                <a:solidFill>
                  <a:srgbClr val="800000"/>
                </a:solidFill>
                <a:effectLst/>
              </a:rPr>
              <a:t> </a:t>
            </a:r>
            <a:endParaRPr lang="ru-RU" b="1" dirty="0">
              <a:solidFill>
                <a:srgbClr val="8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61182" y="4835495"/>
            <a:ext cx="7254313" cy="1752600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>
                <a:solidFill>
                  <a:srgbClr val="000090"/>
                </a:solidFill>
              </a:rPr>
              <a:t>Р.В. Селюков, первый заместитель директора АНО «Институт проблем образовательной политики «Эврика</a:t>
            </a:r>
            <a:r>
              <a:rPr lang="ru-RU" b="1" dirty="0" smtClean="0">
                <a:solidFill>
                  <a:srgbClr val="000090"/>
                </a:solidFill>
              </a:rPr>
              <a:t>», координатор конкурсных программ проекта «Школа </a:t>
            </a:r>
            <a:r>
              <a:rPr lang="ru-RU" b="1" dirty="0" err="1" smtClean="0">
                <a:solidFill>
                  <a:srgbClr val="000090"/>
                </a:solidFill>
              </a:rPr>
              <a:t>Росатома</a:t>
            </a:r>
            <a:r>
              <a:rPr lang="ru-RU" b="1" dirty="0" smtClean="0">
                <a:solidFill>
                  <a:srgbClr val="000090"/>
                </a:solidFill>
              </a:rPr>
              <a:t>»</a:t>
            </a:r>
            <a:endParaRPr lang="ru-RU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8627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800000"/>
                </a:solidFill>
              </a:rPr>
              <a:t>Деятельность - </a:t>
            </a:r>
            <a:r>
              <a:rPr lang="ru-RU" b="1" dirty="0" smtClean="0">
                <a:solidFill>
                  <a:srgbClr val="800000"/>
                </a:solidFill>
              </a:rPr>
              <a:t>2020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5924489"/>
              </p:ext>
            </p:extLst>
          </p:nvPr>
        </p:nvGraphicFramePr>
        <p:xfrm>
          <a:off x="-1" y="1642013"/>
          <a:ext cx="8851479" cy="32057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" name="Документ" r:id="rId3" imgW="6311900" imgH="2286000" progId="Word.Document.12">
                  <p:embed/>
                </p:oleObj>
              </mc:Choice>
              <mc:Fallback>
                <p:oleObj name="Документ" r:id="rId3" imgW="6311900" imgH="22860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1" y="1642013"/>
                        <a:ext cx="8851479" cy="32057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67407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800000"/>
                </a:solidFill>
              </a:rPr>
              <a:t>Инновационная с</a:t>
            </a:r>
            <a:r>
              <a:rPr lang="ru-RU" b="1" dirty="0" smtClean="0">
                <a:solidFill>
                  <a:srgbClr val="800000"/>
                </a:solidFill>
              </a:rPr>
              <a:t>еть </a:t>
            </a:r>
            <a:r>
              <a:rPr lang="ru-RU" b="1" dirty="0" smtClean="0">
                <a:solidFill>
                  <a:srgbClr val="800000"/>
                </a:solidFill>
              </a:rPr>
              <a:t>школ и детских садов </a:t>
            </a:r>
            <a:r>
              <a:rPr lang="ru-RU" b="1" dirty="0" smtClean="0">
                <a:solidFill>
                  <a:srgbClr val="800000"/>
                </a:solidFill>
              </a:rPr>
              <a:t/>
            </a:r>
            <a:br>
              <a:rPr lang="ru-RU" b="1" dirty="0" smtClean="0">
                <a:solidFill>
                  <a:srgbClr val="800000"/>
                </a:solidFill>
              </a:rPr>
            </a:br>
            <a:r>
              <a:rPr lang="ru-RU" b="1" dirty="0" smtClean="0">
                <a:solidFill>
                  <a:srgbClr val="800000"/>
                </a:solidFill>
              </a:rPr>
              <a:t>«</a:t>
            </a:r>
            <a:r>
              <a:rPr lang="ru-RU" b="1" dirty="0" smtClean="0">
                <a:solidFill>
                  <a:srgbClr val="800000"/>
                </a:solidFill>
              </a:rPr>
              <a:t>Школа </a:t>
            </a:r>
            <a:r>
              <a:rPr lang="ru-RU" b="1" dirty="0" err="1" smtClean="0">
                <a:solidFill>
                  <a:srgbClr val="800000"/>
                </a:solidFill>
              </a:rPr>
              <a:t>Росатома</a:t>
            </a:r>
            <a:r>
              <a:rPr lang="ru-RU" b="1" dirty="0" smtClean="0">
                <a:solidFill>
                  <a:srgbClr val="800000"/>
                </a:solidFill>
              </a:rPr>
              <a:t>»</a:t>
            </a:r>
            <a:endParaRPr lang="ru-RU" b="1" dirty="0">
              <a:solidFill>
                <a:srgbClr val="8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57960"/>
            <a:ext cx="9144000" cy="4525963"/>
          </a:xfrm>
        </p:spPr>
        <p:txBody>
          <a:bodyPr/>
          <a:lstStyle/>
          <a:p>
            <a:r>
              <a:rPr lang="ru-RU" b="1" dirty="0" smtClean="0">
                <a:solidFill>
                  <a:srgbClr val="660066"/>
                </a:solidFill>
              </a:rPr>
              <a:t>Обучение на базе стажировочных </a:t>
            </a:r>
            <a:r>
              <a:rPr lang="ru-RU" b="1" dirty="0" smtClean="0">
                <a:solidFill>
                  <a:srgbClr val="660066"/>
                </a:solidFill>
              </a:rPr>
              <a:t>центров в 2017-2018 учебном году:</a:t>
            </a:r>
            <a:endParaRPr lang="ru-RU" b="1" dirty="0" smtClean="0">
              <a:solidFill>
                <a:srgbClr val="660066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000090"/>
                </a:solidFill>
              </a:rPr>
              <a:t>Детский сад №32 «Страна Чудес» (г. Зеленогорск)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0090"/>
                </a:solidFill>
              </a:rPr>
              <a:t>Детский сад «Надежда» (г. Новоуральск)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0090"/>
                </a:solidFill>
              </a:rPr>
              <a:t>МАОУ «Гимназия (г. Новоуральск)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0090"/>
                </a:solidFill>
              </a:rPr>
              <a:t>МАОУ «Гимназия №216 «</a:t>
            </a:r>
            <a:r>
              <a:rPr lang="ru-RU" b="1" dirty="0" err="1" smtClean="0">
                <a:solidFill>
                  <a:srgbClr val="000090"/>
                </a:solidFill>
              </a:rPr>
              <a:t>Дидакт</a:t>
            </a:r>
            <a:r>
              <a:rPr lang="ru-RU" b="1" dirty="0" smtClean="0">
                <a:solidFill>
                  <a:srgbClr val="000090"/>
                </a:solidFill>
              </a:rPr>
              <a:t>» (г. Заречный)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823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36060" y="882830"/>
            <a:ext cx="8229600" cy="1143000"/>
          </a:xfrm>
        </p:spPr>
        <p:txBody>
          <a:bodyPr>
            <a:noAutofit/>
          </a:bodyPr>
          <a:lstStyle/>
          <a:p>
            <a:pPr algn="r"/>
            <a:r>
              <a:rPr lang="ru-RU" sz="2800" b="1" dirty="0" smtClean="0">
                <a:solidFill>
                  <a:srgbClr val="800000"/>
                </a:solidFill>
              </a:rPr>
              <a:t>Хочешь развивать </a:t>
            </a:r>
            <a:br>
              <a:rPr lang="ru-RU" sz="2800" b="1" dirty="0" smtClean="0">
                <a:solidFill>
                  <a:srgbClr val="800000"/>
                </a:solidFill>
              </a:rPr>
            </a:br>
            <a:r>
              <a:rPr lang="ru-RU" sz="2800" b="1" dirty="0" smtClean="0">
                <a:solidFill>
                  <a:srgbClr val="800000"/>
                </a:solidFill>
              </a:rPr>
              <a:t>деятельность </a:t>
            </a:r>
            <a:r>
              <a:rPr lang="mr-IN" sz="2800" b="1" dirty="0" smtClean="0">
                <a:solidFill>
                  <a:srgbClr val="800000"/>
                </a:solidFill>
              </a:rPr>
              <a:t>–</a:t>
            </a:r>
            <a:r>
              <a:rPr lang="ru-RU" sz="2800" b="1" dirty="0" smtClean="0">
                <a:solidFill>
                  <a:srgbClr val="800000"/>
                </a:solidFill>
              </a:rPr>
              <a:t> начни </a:t>
            </a:r>
            <a:br>
              <a:rPr lang="ru-RU" sz="2800" b="1" dirty="0" smtClean="0">
                <a:solidFill>
                  <a:srgbClr val="800000"/>
                </a:solidFill>
              </a:rPr>
            </a:br>
            <a:r>
              <a:rPr lang="ru-RU" sz="2800" b="1" dirty="0" smtClean="0">
                <a:solidFill>
                  <a:srgbClr val="800000"/>
                </a:solidFill>
              </a:rPr>
              <a:t>анализировать ее цели, </a:t>
            </a:r>
            <a:br>
              <a:rPr lang="ru-RU" sz="2800" b="1" dirty="0" smtClean="0">
                <a:solidFill>
                  <a:srgbClr val="800000"/>
                </a:solidFill>
              </a:rPr>
            </a:br>
            <a:r>
              <a:rPr lang="ru-RU" sz="2800" b="1" dirty="0" smtClean="0">
                <a:solidFill>
                  <a:srgbClr val="800000"/>
                </a:solidFill>
              </a:rPr>
              <a:t>оценивать и её, </a:t>
            </a:r>
            <a:br>
              <a:rPr lang="ru-RU" sz="2800" b="1" dirty="0" smtClean="0">
                <a:solidFill>
                  <a:srgbClr val="800000"/>
                </a:solidFill>
              </a:rPr>
            </a:br>
            <a:r>
              <a:rPr lang="ru-RU" sz="2800" b="1" dirty="0" smtClean="0">
                <a:solidFill>
                  <a:srgbClr val="800000"/>
                </a:solidFill>
              </a:rPr>
              <a:t>и её результаты.</a:t>
            </a:r>
            <a:br>
              <a:rPr lang="ru-RU" sz="2800" b="1" dirty="0" smtClean="0">
                <a:solidFill>
                  <a:srgbClr val="800000"/>
                </a:solidFill>
              </a:rPr>
            </a:br>
            <a:r>
              <a:rPr lang="ru-RU" sz="2800" b="1" dirty="0" smtClean="0">
                <a:solidFill>
                  <a:srgbClr val="000090"/>
                </a:solidFill>
              </a:rPr>
              <a:t>На правах народной мудрости</a:t>
            </a:r>
            <a:endParaRPr lang="ru-RU" sz="2800" b="1" dirty="0">
              <a:solidFill>
                <a:srgbClr val="000090"/>
              </a:solidFill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1941" y="3446888"/>
            <a:ext cx="7213600" cy="309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612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800000"/>
                </a:solidFill>
              </a:rPr>
              <a:t>Цели 2011, Цели 2016 и Цели 2021</a:t>
            </a:r>
            <a:endParaRPr lang="ru-RU" b="1" dirty="0">
              <a:solidFill>
                <a:srgbClr val="8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660066"/>
                </a:solidFill>
              </a:rPr>
              <a:t>2011 год: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000090"/>
                </a:solidFill>
              </a:rPr>
              <a:t>Поддержка уникальности систем образования городов-участников проекта;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000090"/>
                </a:solidFill>
              </a:rPr>
              <a:t>Уникальность </a:t>
            </a:r>
            <a:r>
              <a:rPr lang="mr-IN" b="1" dirty="0" smtClean="0">
                <a:solidFill>
                  <a:srgbClr val="000090"/>
                </a:solidFill>
              </a:rPr>
              <a:t>–</a:t>
            </a:r>
            <a:r>
              <a:rPr lang="ru-RU" b="1" dirty="0" smtClean="0">
                <a:solidFill>
                  <a:srgbClr val="000090"/>
                </a:solidFill>
              </a:rPr>
              <a:t> в уникальных людях: педагоги, управленцы, дети;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000090"/>
                </a:solidFill>
              </a:rPr>
              <a:t>Уникальность </a:t>
            </a:r>
            <a:r>
              <a:rPr lang="mr-IN" b="1" dirty="0" smtClean="0">
                <a:solidFill>
                  <a:srgbClr val="000090"/>
                </a:solidFill>
              </a:rPr>
              <a:t>–</a:t>
            </a:r>
            <a:r>
              <a:rPr lang="ru-RU" b="1" dirty="0" smtClean="0">
                <a:solidFill>
                  <a:srgbClr val="000090"/>
                </a:solidFill>
              </a:rPr>
              <a:t> в уникальной деятельности;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000090"/>
                </a:solidFill>
              </a:rPr>
              <a:t>Поддерживаем тех, кто проявляет инициативу;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000090"/>
                </a:solidFill>
              </a:rPr>
              <a:t>Объединение уникальных практик в сети.</a:t>
            </a:r>
            <a:endParaRPr lang="ru-RU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393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-333554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800000"/>
                </a:solidFill>
              </a:rPr>
              <a:t>Деятельность - 2011</a:t>
            </a:r>
            <a:endParaRPr lang="ru-RU" b="1" dirty="0">
              <a:solidFill>
                <a:srgbClr val="80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7310253"/>
              </p:ext>
            </p:extLst>
          </p:nvPr>
        </p:nvGraphicFramePr>
        <p:xfrm>
          <a:off x="406401" y="427611"/>
          <a:ext cx="8280400" cy="66196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Документ" r:id="rId3" imgW="6083300" imgH="4864100" progId="Word.Document.12">
                  <p:embed/>
                </p:oleObj>
              </mc:Choice>
              <mc:Fallback>
                <p:oleObj name="Документ" r:id="rId3" imgW="6083300" imgH="48641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6401" y="427611"/>
                        <a:ext cx="8280400" cy="66196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74527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800000"/>
                </a:solidFill>
              </a:rPr>
              <a:t>Цели 2011, Цели 2016 и Цели 2021</a:t>
            </a:r>
            <a:endParaRPr lang="ru-RU" b="1" dirty="0">
              <a:solidFill>
                <a:srgbClr val="8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660066"/>
                </a:solidFill>
              </a:rPr>
              <a:t>2016 год: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000090"/>
                </a:solidFill>
              </a:rPr>
              <a:t>Проектирование будущего для возможности оказаться в нем раньше других;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000090"/>
                </a:solidFill>
              </a:rPr>
              <a:t>Будущее прогнозируется в прогрессивных универсалиях и на основании анализа трендов;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000090"/>
                </a:solidFill>
              </a:rPr>
              <a:t>Универсалии: технологии, поддерживающие компетенции ответственного выбора, способности действовать в ситуации высокой степени неопределенности, способность действовать в команде; способность к проектированию.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000090"/>
                </a:solidFill>
              </a:rPr>
              <a:t>Сообщества, формирующие конкретизированные представления об этих универсалиях.</a:t>
            </a:r>
            <a:endParaRPr lang="ru-RU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364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800000"/>
                </a:solidFill>
              </a:rPr>
              <a:t>Деятельность - 2016</a:t>
            </a:r>
            <a:endParaRPr lang="ru-RU" b="1" dirty="0">
              <a:solidFill>
                <a:srgbClr val="80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7706414"/>
              </p:ext>
            </p:extLst>
          </p:nvPr>
        </p:nvGraphicFramePr>
        <p:xfrm>
          <a:off x="160970" y="1523979"/>
          <a:ext cx="8817588" cy="54585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Документ" r:id="rId3" imgW="6400800" imgH="3962400" progId="Word.Document.12">
                  <p:embed/>
                </p:oleObj>
              </mc:Choice>
              <mc:Fallback>
                <p:oleObj name="Документ" r:id="rId3" imgW="6400800" imgH="39624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0970" y="1523979"/>
                        <a:ext cx="8817588" cy="54585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34673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113646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800000"/>
                </a:solidFill>
              </a:rPr>
              <a:t>Деятельность - 2016</a:t>
            </a:r>
            <a:endParaRPr lang="ru-RU" b="1" dirty="0">
              <a:solidFill>
                <a:srgbClr val="8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203126"/>
              </p:ext>
            </p:extLst>
          </p:nvPr>
        </p:nvGraphicFramePr>
        <p:xfrm>
          <a:off x="18935" y="1126975"/>
          <a:ext cx="8981386" cy="46688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Документ" r:id="rId3" imgW="6400800" imgH="3327400" progId="Word.Document.12">
                  <p:embed/>
                </p:oleObj>
              </mc:Choice>
              <mc:Fallback>
                <p:oleObj name="Документ" r:id="rId3" imgW="6400800" imgH="33274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935" y="1126975"/>
                        <a:ext cx="8981386" cy="46688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5890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113646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800000"/>
                </a:solidFill>
              </a:rPr>
              <a:t>Деятельность - 2016</a:t>
            </a:r>
            <a:endParaRPr lang="ru-RU" b="1" dirty="0">
              <a:solidFill>
                <a:srgbClr val="800000"/>
              </a:solidFill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330907"/>
              </p:ext>
            </p:extLst>
          </p:nvPr>
        </p:nvGraphicFramePr>
        <p:xfrm>
          <a:off x="0" y="1185821"/>
          <a:ext cx="8996444" cy="55513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Документ" r:id="rId3" imgW="6400800" imgH="3949700" progId="Word.Document.12">
                  <p:embed/>
                </p:oleObj>
              </mc:Choice>
              <mc:Fallback>
                <p:oleObj name="Документ" r:id="rId3" imgW="6400800" imgH="39497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1185821"/>
                        <a:ext cx="8996444" cy="55513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9399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800000"/>
                </a:solidFill>
              </a:rPr>
              <a:t>Цели 2011, Цели 2016 и Цели 2021</a:t>
            </a:r>
            <a:endParaRPr lang="ru-RU" b="1" dirty="0">
              <a:solidFill>
                <a:srgbClr val="8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660066"/>
                </a:solidFill>
              </a:rPr>
              <a:t>2021 год:</a:t>
            </a:r>
          </a:p>
          <a:p>
            <a:pPr>
              <a:buFontTx/>
              <a:buChar char="-"/>
            </a:pPr>
            <a:r>
              <a:rPr lang="ru-RU" b="1" dirty="0">
                <a:solidFill>
                  <a:srgbClr val="000090"/>
                </a:solidFill>
              </a:rPr>
              <a:t>Изменчивость в качестве островка устойчивости в понимании будущего;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000090"/>
                </a:solidFill>
              </a:rPr>
              <a:t>Стабилизация  </a:t>
            </a:r>
            <a:r>
              <a:rPr lang="ru-RU" b="1" dirty="0">
                <a:solidFill>
                  <a:srgbClr val="000090"/>
                </a:solidFill>
              </a:rPr>
              <a:t>«выращенных» норм в широких сообществах.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000090"/>
                </a:solidFill>
              </a:rPr>
              <a:t>Формирование сообществ, продуцирующих понимание целей развития на перспективу;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000090"/>
                </a:solidFill>
              </a:rPr>
              <a:t>Выход за границы деятельности с целью </a:t>
            </a:r>
            <a:r>
              <a:rPr lang="ru-RU" b="1" dirty="0" err="1" smtClean="0">
                <a:solidFill>
                  <a:srgbClr val="000090"/>
                </a:solidFill>
              </a:rPr>
              <a:t>поискиных</a:t>
            </a:r>
            <a:r>
              <a:rPr lang="ru-RU" b="1" dirty="0" smtClean="0">
                <a:solidFill>
                  <a:srgbClr val="000090"/>
                </a:solidFill>
              </a:rPr>
              <a:t> оснований для ее разворачивания и иных целей для ее развития. </a:t>
            </a:r>
          </a:p>
          <a:p>
            <a:pPr>
              <a:buFontTx/>
              <a:buChar char="-"/>
            </a:pPr>
            <a:endParaRPr lang="ru-RU" b="1" dirty="0" smtClean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4348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290</Words>
  <Application>Microsoft Macintosh PowerPoint</Application>
  <PresentationFormat>Экран (4:3)</PresentationFormat>
  <Paragraphs>33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 Office</vt:lpstr>
      <vt:lpstr>Документ Microsoft Word</vt:lpstr>
      <vt:lpstr>Моделирование образовательных и инфраструктурных эффектов проекта «Школа Росатома»:  от ретроспективного анализа к возможностям перспективного планирования </vt:lpstr>
      <vt:lpstr>Хочешь развивать  деятельность – начни  анализировать ее цели,  оценивать и её,  и её результаты. На правах народной мудрости</vt:lpstr>
      <vt:lpstr>Цели 2011, Цели 2016 и Цели 2021</vt:lpstr>
      <vt:lpstr>Деятельность - 2011</vt:lpstr>
      <vt:lpstr>Цели 2011, Цели 2016 и Цели 2021</vt:lpstr>
      <vt:lpstr>Деятельность - 2016</vt:lpstr>
      <vt:lpstr>Деятельность - 2016</vt:lpstr>
      <vt:lpstr>Деятельность - 2016</vt:lpstr>
      <vt:lpstr>Цели 2011, Цели 2016 и Цели 2021</vt:lpstr>
      <vt:lpstr>Деятельность - 2020</vt:lpstr>
      <vt:lpstr>Инновационная сеть школ и детских садов  «Школа Росатома»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Моделирование образовательных и инфраструктурных эффектов проекта «Школа Росатома»:  от ретроспективного анализа к возможностям перспективного планирования </dc:title>
  <dc:creator>RomanS</dc:creator>
  <cp:lastModifiedBy>RomanS</cp:lastModifiedBy>
  <cp:revision>10</cp:revision>
  <dcterms:created xsi:type="dcterms:W3CDTF">2017-09-18T17:32:33Z</dcterms:created>
  <dcterms:modified xsi:type="dcterms:W3CDTF">2017-09-19T06:33:12Z</dcterms:modified>
</cp:coreProperties>
</file>