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318" r:id="rId3"/>
    <p:sldId id="319" r:id="rId4"/>
    <p:sldId id="331" r:id="rId5"/>
    <p:sldId id="310" r:id="rId6"/>
    <p:sldId id="314" r:id="rId7"/>
    <p:sldId id="315" r:id="rId8"/>
    <p:sldId id="305" r:id="rId9"/>
    <p:sldId id="321" r:id="rId10"/>
    <p:sldId id="320" r:id="rId11"/>
    <p:sldId id="309" r:id="rId12"/>
    <p:sldId id="311" r:id="rId13"/>
    <p:sldId id="32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BB0"/>
    <a:srgbClr val="6666FF"/>
    <a:srgbClr val="8181FF"/>
    <a:srgbClr val="990000"/>
    <a:srgbClr val="FF99FF"/>
    <a:srgbClr val="00297A"/>
    <a:srgbClr val="E44802"/>
    <a:srgbClr val="008E40"/>
    <a:srgbClr val="5F1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D67A-CF53-4ADA-BC89-DBB5D049A0E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E0C8-4A17-47F1-9B8D-B89B275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93E24-A388-409A-B73B-8D1127DD1D41}" type="slidenum">
              <a:rPr lang="ru-RU"/>
              <a:pPr/>
              <a:t>11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943" y="1340768"/>
            <a:ext cx="6400800" cy="475252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ct val="0"/>
              </a:spcAft>
            </a:pP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личностно-ориентированных технологий в моделировании образовательного пространства, обеспечивающих единый процесс социализации-индивидуализации ребенка, развитие его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92" y="81450"/>
            <a:ext cx="2264802" cy="106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628775"/>
            <a:ext cx="12287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4" y="3861048"/>
            <a:ext cx="18399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31" y="1609726"/>
            <a:ext cx="12096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183" y="6130170"/>
            <a:ext cx="616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860000"/>
                </a:solidFill>
                <a:latin typeface="Arial" charset="0"/>
                <a:cs typeface="Arial" charset="0"/>
              </a:rPr>
              <a:t>Автор: </a:t>
            </a:r>
            <a:r>
              <a:rPr lang="ru-RU" altLang="ru-RU" b="1" dirty="0">
                <a:solidFill>
                  <a:srgbClr val="860000"/>
                </a:solidFill>
                <a:latin typeface="Arial" charset="0"/>
                <a:cs typeface="Arial" charset="0"/>
              </a:rPr>
              <a:t>Казарина Наталья Анатольевна</a:t>
            </a:r>
            <a:br>
              <a:rPr lang="ru-RU" altLang="ru-RU" b="1" dirty="0">
                <a:solidFill>
                  <a:srgbClr val="860000"/>
                </a:solidFill>
                <a:latin typeface="Arial" charset="0"/>
                <a:cs typeface="Arial" charset="0"/>
              </a:rPr>
            </a:br>
            <a:r>
              <a:rPr lang="ru-RU" altLang="ru-RU" b="1" dirty="0">
                <a:solidFill>
                  <a:srgbClr val="860000"/>
                </a:solidFill>
                <a:latin typeface="Arial" charset="0"/>
                <a:cs typeface="Arial" charset="0"/>
              </a:rPr>
              <a:t>воспитатель </a:t>
            </a:r>
            <a:r>
              <a:rPr lang="ru-RU" altLang="ru-RU" b="1" dirty="0" smtClean="0">
                <a:solidFill>
                  <a:srgbClr val="860000"/>
                </a:solidFill>
                <a:latin typeface="Arial" charset="0"/>
                <a:cs typeface="Arial" charset="0"/>
              </a:rPr>
              <a:t>высшей </a:t>
            </a:r>
            <a:r>
              <a:rPr lang="ru-RU" altLang="ru-RU" b="1" dirty="0">
                <a:solidFill>
                  <a:srgbClr val="860000"/>
                </a:solidFill>
                <a:latin typeface="Arial" charset="0"/>
                <a:cs typeface="Arial" charset="0"/>
              </a:rPr>
              <a:t>квалификационной категории</a:t>
            </a:r>
            <a:endParaRPr lang="ru-RU" altLang="ru-RU" dirty="0">
              <a:solidFill>
                <a:srgbClr val="860000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74D1F2"/>
              </a:clrFrom>
              <a:clrTo>
                <a:srgbClr val="74D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78821"/>
            <a:ext cx="1521600" cy="15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84" y="3356992"/>
            <a:ext cx="5908500" cy="3318972"/>
          </a:xfrm>
          <a:prstGeom prst="rect">
            <a:avLst/>
          </a:prstGeom>
        </p:spPr>
      </p:pic>
      <p:pic>
        <p:nvPicPr>
          <p:cNvPr id="11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3"/>
            <a:ext cx="6279890" cy="3528392"/>
          </a:xfrm>
        </p:spPr>
      </p:pic>
    </p:spTree>
    <p:extLst>
      <p:ext uri="{BB962C8B-B14F-4D97-AF65-F5344CB8AC3E}">
        <p14:creationId xmlns:p14="http://schemas.microsoft.com/office/powerpoint/2010/main" val="6595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3840"/>
            <a:ext cx="9156444" cy="132692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Направления интерактивного взаимодействия с родительским сообществом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686">
            <a:off x="1967413" y="2897315"/>
            <a:ext cx="2667353" cy="2657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3779">
            <a:off x="490241" y="1533926"/>
            <a:ext cx="2710735" cy="2801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8456">
            <a:off x="3275723" y="1460431"/>
            <a:ext cx="2675066" cy="2664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01">
            <a:off x="6268795" y="3990840"/>
            <a:ext cx="2636338" cy="272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5599">
            <a:off x="6085622" y="1253466"/>
            <a:ext cx="2661391" cy="2671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0072">
            <a:off x="3462240" y="4195241"/>
            <a:ext cx="2666162" cy="2731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5793">
            <a:off x="4740272" y="2730566"/>
            <a:ext cx="2729628" cy="2740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0668" y="2715854"/>
            <a:ext cx="235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39152" y="2365002"/>
            <a:ext cx="1326004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Мастер-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3B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0643" y="2316685"/>
            <a:ext cx="3131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>
                  <a:solidFill>
                    <a:srgbClr val="008E4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</a:p>
          <a:p>
            <a:pPr lvl="0" algn="ctr"/>
            <a:r>
              <a:rPr lang="ru-RU" sz="2400" b="1" dirty="0" smtClean="0">
                <a:ln>
                  <a:solidFill>
                    <a:srgbClr val="008E4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 </a:t>
            </a:r>
            <a:endParaRPr lang="ru-RU" sz="2400" b="1" dirty="0">
              <a:ln>
                <a:solidFill>
                  <a:srgbClr val="008E4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206" y="4050894"/>
            <a:ext cx="23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Круглые столы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41951" y="5354430"/>
            <a:ext cx="1906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rgbClr val="00297A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Совместные</a:t>
            </a:r>
          </a:p>
          <a:p>
            <a:pPr lvl="0" algn="ctr"/>
            <a:r>
              <a:rPr lang="ru-RU" sz="2400" b="1" dirty="0" smtClean="0">
                <a:ln>
                  <a:solidFill>
                    <a:srgbClr val="00297A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>
                  <a:solidFill>
                    <a:srgbClr val="00297A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досуги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5029" y="3516505"/>
            <a:ext cx="1620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E44802"/>
                </a:solidFill>
                <a:latin typeface="Times New Roman" pitchFamily="18" charset="0"/>
                <a:cs typeface="Times New Roman" pitchFamily="18" charset="0"/>
              </a:rPr>
              <a:t>Вечера  </a:t>
            </a:r>
          </a:p>
          <a:p>
            <a:pPr lvl="0" algn="ctr"/>
            <a:r>
              <a:rPr lang="ru-RU" sz="2400" b="1" dirty="0">
                <a:ln>
                  <a:solidFill>
                    <a:srgbClr val="990000"/>
                  </a:solidFill>
                </a:ln>
                <a:solidFill>
                  <a:srgbClr val="E4480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E44802"/>
                </a:solidFill>
                <a:latin typeface="Times New Roman" pitchFamily="18" charset="0"/>
                <a:cs typeface="Times New Roman" pitchFamily="18" charset="0"/>
              </a:rPr>
              <a:t>ткрытых</a:t>
            </a:r>
          </a:p>
          <a:p>
            <a:pPr lvl="0" algn="ctr"/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E44802"/>
                </a:solidFill>
                <a:latin typeface="Times New Roman" pitchFamily="18" charset="0"/>
                <a:cs typeface="Times New Roman" pitchFamily="18" charset="0"/>
              </a:rPr>
              <a:t> дверей</a:t>
            </a:r>
            <a:endParaRPr lang="ru-RU" sz="2400" b="1" dirty="0">
              <a:ln>
                <a:solidFill>
                  <a:srgbClr val="990000"/>
                </a:solidFill>
              </a:ln>
              <a:solidFill>
                <a:srgbClr val="E448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9917" y="5145350"/>
            <a:ext cx="2074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Родительский </a:t>
            </a:r>
          </a:p>
          <a:p>
            <a:pPr lvl="0"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клуб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56">
            <a:off x="732582" y="4372616"/>
            <a:ext cx="2563061" cy="25038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6942" y="5015875"/>
            <a:ext cx="30429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297A"/>
                  </a:solidFill>
                </a:ln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2000" dirty="0">
                <a:ln>
                  <a:solidFill>
                    <a:srgbClr val="00297A"/>
                  </a:solidFill>
                </a:ln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97A"/>
                  </a:solidFill>
                </a:ln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n>
                  <a:solidFill>
                    <a:srgbClr val="00297A"/>
                  </a:solidFill>
                </a:ln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</a:p>
          <a:p>
            <a:r>
              <a:rPr lang="ru-RU" sz="2400" dirty="0" smtClean="0">
                <a:ln>
                  <a:solidFill>
                    <a:srgbClr val="00297A"/>
                  </a:solidFill>
                </a:ln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среды</a:t>
            </a:r>
            <a:endParaRPr lang="ru-RU" sz="2400" dirty="0">
              <a:ln>
                <a:solidFill>
                  <a:srgbClr val="00297A"/>
                </a:solidFill>
              </a:ln>
              <a:solidFill>
                <a:srgbClr val="003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24936" cy="16561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особенностей </a:t>
            </a:r>
            <a:r>
              <a:rPr lang="ru-RU" sz="3100" b="1" dirty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детской деятельности </a:t>
            </a:r>
            <a:r>
              <a:rPr lang="ru-RU" sz="3100" b="1" dirty="0" smtClean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эффективности применения личностно-ориентированных технологий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4159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гендерный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</a:t>
            </a:r>
          </a:p>
          <a:p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фронтальной 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разнообразного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дидактического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материала </a:t>
            </a:r>
          </a:p>
          <a:p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сенсорных 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  </a:t>
            </a:r>
          </a:p>
          <a:p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</a:p>
          <a:p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</a:p>
          <a:p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 детьми  </a:t>
            </a:r>
            <a:r>
              <a:rPr lang="ru-RU" sz="28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</a:t>
            </a:r>
            <a:endParaRPr lang="ru-RU" sz="2800" dirty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68760"/>
            <a:ext cx="2354560" cy="23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12968" cy="1791072"/>
          </a:xfrm>
          <a:prstGeom prst="ribbon">
            <a:avLst>
              <a:gd name="adj1" fmla="val 16667"/>
              <a:gd name="adj2" fmla="val 63267"/>
            </a:avLst>
          </a:prstGeom>
          <a:solidFill>
            <a:srgbClr val="8181FF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99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</a:t>
            </a:r>
            <a:endParaRPr lang="ru-RU" b="1" dirty="0">
              <a:ln>
                <a:solidFill>
                  <a:srgbClr val="990000"/>
                </a:solidFill>
              </a:ln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176464"/>
          </a:xfrm>
          <a:prstGeom prst="downArrowCallou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97A"/>
                </a:solidFill>
              </a:rPr>
              <a:t> </a:t>
            </a:r>
            <a:r>
              <a:rPr lang="ru-RU" sz="3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3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сам» </a:t>
            </a:r>
            <a:r>
              <a:rPr lang="ru-RU" sz="3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хочу», это </a:t>
            </a:r>
            <a:r>
              <a:rPr lang="ru-RU" sz="3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3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желание. </a:t>
            </a:r>
            <a:endParaRPr lang="ru-RU" sz="3600" dirty="0" smtClean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sz="3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могу» </a:t>
            </a:r>
            <a:r>
              <a:rPr lang="ru-RU" sz="3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lang="ru-RU" sz="3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он выполнит. </a:t>
            </a:r>
            <a:endParaRPr lang="ru-RU" sz="3600" dirty="0" smtClean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sz="3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смею</a:t>
            </a:r>
            <a:r>
              <a:rPr lang="ru-RU" sz="3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3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стоят жизненные, </a:t>
            </a:r>
            <a:r>
              <a:rPr lang="ru-RU" sz="3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личностные» действия </a:t>
            </a:r>
            <a:r>
              <a:rPr lang="ru-RU" sz="3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3209727" cy="2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9473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натаскивание ребенка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44506" cy="5234477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355976" y="799056"/>
            <a:ext cx="4608512" cy="2553891"/>
          </a:xfrm>
          <a:prstGeom prst="wedgeRoundRectCallout">
            <a:avLst>
              <a:gd name="adj1" fmla="val 10547"/>
              <a:gd name="adj2" fmla="val 98380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3BB0"/>
                </a:solidFill>
              </a:rPr>
              <a:t>Образовательная задача</a:t>
            </a:r>
            <a:r>
              <a:rPr lang="ru-RU" sz="3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3BB0"/>
                </a:solidFill>
                <a:effectLst/>
              </a:rPr>
              <a:t>: научиться залезать на верхушку дерева.</a:t>
            </a:r>
            <a:endParaRPr lang="ru-RU" sz="36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3BB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8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70" y="116632"/>
            <a:ext cx="8929529" cy="10801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личностно-ориентированный подход</a:t>
            </a:r>
            <a:endParaRPr lang="ru-RU" sz="3600" b="1" dirty="0">
              <a:solidFill>
                <a:srgbClr val="003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8"/>
          <a:stretch/>
        </p:blipFill>
        <p:spPr>
          <a:xfrm>
            <a:off x="611560" y="1496008"/>
            <a:ext cx="6307855" cy="5317083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11960" y="908720"/>
            <a:ext cx="4820317" cy="2009061"/>
          </a:xfrm>
          <a:prstGeom prst="wedgeRoundRectCallout">
            <a:avLst>
              <a:gd name="adj1" fmla="val -574"/>
              <a:gd name="adj2" fmla="val 86548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3BB0"/>
                </a:solidFill>
              </a:rPr>
              <a:t>Нужны яблоки с этого дерева столько же сколько нас. Давайте вместе решим эту задачу?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1" r="10365" b="-6593"/>
          <a:stretch/>
        </p:blipFill>
        <p:spPr>
          <a:xfrm>
            <a:off x="5920791" y="2636912"/>
            <a:ext cx="311148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836267" y="164645"/>
            <a:ext cx="7128346" cy="18002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Arial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</a:rPr>
              <a:t>Концепция личностно-ориентированных технологий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388" y="2276872"/>
            <a:ext cx="5184700" cy="4452799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центре внимания педагога уникальная целостная личность ребенка, стремящаяся к максимальной реализации своих возможностей, открытая для восприятия нового опыта, способная на осознанный выбор – ВЫБОР ИГРЫ!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7E61D-41C2-4DED-845F-987F1BAD6D7B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07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212976"/>
            <a:ext cx="3671837" cy="24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4975" r="4139" b="15422"/>
          <a:stretch/>
        </p:blipFill>
        <p:spPr>
          <a:xfrm>
            <a:off x="179512" y="68643"/>
            <a:ext cx="2061932" cy="19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 основаны на принципах</a:t>
            </a:r>
            <a:endParaRPr lang="ru-RU" sz="3600" b="1" dirty="0">
              <a:solidFill>
                <a:srgbClr val="003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самоактуализации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индивидуальности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субъектности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 выбора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творчества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успеха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веры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доверия и поддержки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сотрудничества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здоровьесбережения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" y="896931"/>
            <a:ext cx="1981200" cy="1437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22987" r="20723" b="31606"/>
          <a:stretch/>
        </p:blipFill>
        <p:spPr>
          <a:xfrm>
            <a:off x="6907359" y="1615497"/>
            <a:ext cx="1770250" cy="897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11338" r="7980" b="13232"/>
          <a:stretch/>
        </p:blipFill>
        <p:spPr>
          <a:xfrm>
            <a:off x="6760571" y="2766956"/>
            <a:ext cx="991456" cy="879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7921" r="7199" b="11194"/>
          <a:stretch/>
        </p:blipFill>
        <p:spPr>
          <a:xfrm>
            <a:off x="237771" y="3429000"/>
            <a:ext cx="1597924" cy="1508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" t="11188" r="7277" b="23936"/>
          <a:stretch/>
        </p:blipFill>
        <p:spPr>
          <a:xfrm>
            <a:off x="7142956" y="3949531"/>
            <a:ext cx="2001044" cy="1245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3981" r="1611" b="11243"/>
          <a:stretch/>
        </p:blipFill>
        <p:spPr>
          <a:xfrm>
            <a:off x="187916" y="5188375"/>
            <a:ext cx="1647779" cy="1576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2189" r="6867" b="26368"/>
          <a:stretch/>
        </p:blipFill>
        <p:spPr>
          <a:xfrm>
            <a:off x="6907359" y="5589240"/>
            <a:ext cx="996307" cy="11001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13303" r="22537" b="14814"/>
          <a:stretch/>
        </p:blipFill>
        <p:spPr>
          <a:xfrm>
            <a:off x="1547664" y="2146047"/>
            <a:ext cx="1182157" cy="11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организации единого образовательного пространства, обеспечивающий разностороннее развитие личности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" y="1844824"/>
            <a:ext cx="9161092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076">
            <a:off x="2801332" y="4975885"/>
            <a:ext cx="1930671" cy="1909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7815" r="16046" b="30676"/>
          <a:stretch/>
        </p:blipFill>
        <p:spPr>
          <a:xfrm>
            <a:off x="1171636" y="2348880"/>
            <a:ext cx="846162" cy="110020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7"/>
          <a:stretch/>
        </p:blipFill>
        <p:spPr>
          <a:xfrm>
            <a:off x="2546290" y="3633298"/>
            <a:ext cx="1052431" cy="848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r="67836"/>
          <a:stretch/>
        </p:blipFill>
        <p:spPr>
          <a:xfrm>
            <a:off x="4038000" y="2159848"/>
            <a:ext cx="458681" cy="722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r="36311"/>
          <a:stretch/>
        </p:blipFill>
        <p:spPr>
          <a:xfrm>
            <a:off x="6546223" y="2479931"/>
            <a:ext cx="426850" cy="805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9"/>
          <a:stretch/>
        </p:blipFill>
        <p:spPr>
          <a:xfrm>
            <a:off x="7980481" y="4260891"/>
            <a:ext cx="602801" cy="774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t="26305" r="58409" b="57481"/>
          <a:stretch/>
        </p:blipFill>
        <p:spPr>
          <a:xfrm>
            <a:off x="6065246" y="4231168"/>
            <a:ext cx="1145783" cy="588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r="7463"/>
          <a:stretch/>
        </p:blipFill>
        <p:spPr>
          <a:xfrm>
            <a:off x="371464" y="4128776"/>
            <a:ext cx="598236" cy="6909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90465" y="3570897"/>
            <a:ext cx="15806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ф</a:t>
            </a:r>
            <a:r>
              <a:rPr lang="ru-RU" sz="1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ормы организации детской деятельности</a:t>
            </a:r>
            <a:endParaRPr lang="ru-RU" sz="16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4697" y="2645530"/>
            <a:ext cx="97069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99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ребенок</a:t>
            </a:r>
            <a:endParaRPr lang="ru-RU" sz="1600" b="1" cap="none" spc="0" dirty="0">
              <a:ln w="10541" cmpd="sng">
                <a:solidFill>
                  <a:srgbClr val="99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0527" y="3379108"/>
            <a:ext cx="11798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rgbClr val="008E40"/>
                </a:solidFill>
                <a:effectLst/>
              </a:rPr>
              <a:t>педагог</a:t>
            </a:r>
            <a:endParaRPr lang="ru-RU" sz="2000" b="1" cap="none" spc="0" dirty="0">
              <a:ln w="10541" cmpd="sng">
                <a:solidFill>
                  <a:schemeClr val="accent4"/>
                </a:solidFill>
                <a:prstDash val="solid"/>
              </a:ln>
              <a:solidFill>
                <a:srgbClr val="008E4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6591" y="4448060"/>
            <a:ext cx="831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среда</a:t>
            </a:r>
            <a:endParaRPr lang="ru-RU" sz="20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036" y="4619633"/>
            <a:ext cx="8710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семья</a:t>
            </a:r>
            <a:endParaRPr lang="ru-RU" sz="2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77760" y="3116195"/>
            <a:ext cx="9332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rgbClr val="008E40"/>
                </a:solidFill>
                <a:effectLst/>
              </a:rPr>
              <a:t>ребенок</a:t>
            </a:r>
            <a:endParaRPr lang="ru-RU" sz="1600" b="1" cap="none" spc="0" dirty="0">
              <a:ln w="10541" cmpd="sng">
                <a:solidFill>
                  <a:schemeClr val="accent4"/>
                </a:solidFill>
                <a:prstDash val="solid"/>
              </a:ln>
              <a:solidFill>
                <a:srgbClr val="008E4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2360" y="4907294"/>
            <a:ext cx="104449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ребенок</a:t>
            </a:r>
            <a:endParaRPr lang="ru-RU" sz="1600" b="1" cap="none" spc="0" dirty="0">
              <a:ln w="10541" cmpd="sng">
                <a:solidFill>
                  <a:srgbClr val="99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28158" y="4707239"/>
            <a:ext cx="10199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социум</a:t>
            </a:r>
            <a:endParaRPr lang="ru-RU" sz="20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42375" y="5585921"/>
            <a:ext cx="145430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rgbClr val="008E40"/>
                </a:solidFill>
              </a:rPr>
              <a:t>и</a:t>
            </a:r>
            <a:r>
              <a:rPr lang="ru-RU" sz="1400" b="1" cap="none" spc="0" dirty="0" smtClean="0">
                <a:ln w="10541" cmpd="sng">
                  <a:solidFill>
                    <a:schemeClr val="accent4"/>
                  </a:solidFill>
                  <a:prstDash val="solid"/>
                </a:ln>
                <a:solidFill>
                  <a:srgbClr val="008E40"/>
                </a:solidFill>
                <a:effectLst/>
              </a:rPr>
              <a:t>нновационные педагогические технологии</a:t>
            </a:r>
            <a:endParaRPr lang="ru-RU" sz="1400" b="1" cap="none" spc="0" dirty="0">
              <a:ln w="10541" cmpd="sng">
                <a:solidFill>
                  <a:schemeClr val="accent4"/>
                </a:solidFill>
                <a:prstDash val="solid"/>
              </a:ln>
              <a:solidFill>
                <a:srgbClr val="008E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47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компетенции</a:t>
            </a:r>
            <a:endParaRPr lang="ru-RU" sz="3600" b="1" dirty="0">
              <a:solidFill>
                <a:srgbClr val="003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0627" cy="594928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 </a:t>
            </a:r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связанные с особенностями их 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помощи </a:t>
            </a:r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endParaRPr lang="ru-RU" sz="2600" dirty="0" smtClean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реализация программ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нание закономерностей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 </a:t>
            </a:r>
            <a:endParaRPr lang="ru-RU" sz="2600" b="1" dirty="0" smtClean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в </a:t>
            </a:r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подходов: культурно-исторического,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</a:t>
            </a:r>
          </a:p>
          <a:p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психолого-педагогическими технологиями </a:t>
            </a:r>
            <a:endParaRPr lang="ru-RU" sz="2600" b="1" dirty="0" smtClean="0">
              <a:solidFill>
                <a:srgbClr val="0029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</a:t>
            </a:r>
            <a:r>
              <a:rPr lang="ru-RU" sz="2600" dirty="0" smtClean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b="1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</a:t>
            </a:r>
            <a:r>
              <a:rPr lang="ru-RU" sz="2600" dirty="0">
                <a:solidFill>
                  <a:srgbClr val="0029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16178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656184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развивающей среды , обеспечивающие использование личностно-ориентированных технологий</a:t>
            </a:r>
            <a:endParaRPr lang="ru-RU" sz="3400" b="1" dirty="0">
              <a:solidFill>
                <a:srgbClr val="003B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700808"/>
            <a:ext cx="8749480" cy="496855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свобода выбора деятельности, обеспечивающая ситуацию успеха </a:t>
            </a:r>
          </a:p>
          <a:p>
            <a:pPr lvl="0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возможность 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интерактивного взаимодействия </a:t>
            </a: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педагогами и со сверстниками </a:t>
            </a:r>
          </a:p>
          <a:p>
            <a:pPr lvl="0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самостоятельное включение в процесс игры, творчества, конструирования, исследования</a:t>
            </a:r>
          </a:p>
          <a:p>
            <a:pPr lvl="0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учет особенностей развития детей для позитивного продвижения каждого ребенка</a:t>
            </a:r>
          </a:p>
          <a:p>
            <a:pPr lvl="0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жесткого закрепления </a:t>
            </a:r>
            <a:r>
              <a:rPr lang="ru-RU" sz="2800" dirty="0" smtClean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материалов и пособий </a:t>
            </a:r>
            <a:r>
              <a:rPr lang="ru-RU" sz="2800" dirty="0">
                <a:solidFill>
                  <a:srgbClr val="0029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определенным видом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640363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03" y="3284984"/>
            <a:ext cx="6077046" cy="34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372</Words>
  <Application>Microsoft Office PowerPoint</Application>
  <PresentationFormat>Экран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Проблема: натаскивание ребенка</vt:lpstr>
      <vt:lpstr>Решение: личностно-ориентированный подход</vt:lpstr>
      <vt:lpstr> Концепция личностно-ориентированных технологий</vt:lpstr>
      <vt:lpstr>Личностно-ориентированные технологии основаны на принципах</vt:lpstr>
      <vt:lpstr>Механизм организации единого образовательного пространства, обеспечивающий разностороннее развитие личности</vt:lpstr>
      <vt:lpstr>Педагогические компетенции</vt:lpstr>
      <vt:lpstr>Особенности организации развивающей среды , обеспечивающие использование личностно-ориентированных технологий</vt:lpstr>
      <vt:lpstr>Презентация PowerPoint</vt:lpstr>
      <vt:lpstr>Презентация PowerPoint</vt:lpstr>
      <vt:lpstr>Направления интерактивного взаимодействия с родительским сообществом</vt:lpstr>
      <vt:lpstr>Учёт особенностей организации детской деятельности с целью повышения эффективности применения личностно-ориентированных технологий </vt:lpstr>
      <vt:lpstr>Позитивная социализация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развитие интеллектуальных способностей детей дошкольного возраста</dc:title>
  <dc:creator>admin</dc:creator>
  <cp:lastModifiedBy>Наталья</cp:lastModifiedBy>
  <cp:revision>147</cp:revision>
  <dcterms:modified xsi:type="dcterms:W3CDTF">2018-04-12T20:02:43Z</dcterms:modified>
</cp:coreProperties>
</file>