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77" r:id="rId3"/>
    <p:sldId id="257" r:id="rId4"/>
    <p:sldId id="258" r:id="rId5"/>
    <p:sldId id="259" r:id="rId6"/>
    <p:sldId id="262" r:id="rId7"/>
    <p:sldId id="260" r:id="rId8"/>
    <p:sldId id="278" r:id="rId9"/>
    <p:sldId id="261" r:id="rId10"/>
    <p:sldId id="263" r:id="rId11"/>
    <p:sldId id="264" r:id="rId12"/>
    <p:sldId id="265" r:id="rId13"/>
    <p:sldId id="266" r:id="rId14"/>
    <p:sldId id="267" r:id="rId15"/>
    <p:sldId id="276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9" r:id="rId2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431"/>
    <p:restoredTop sz="94626"/>
  </p:normalViewPr>
  <p:slideViewPr>
    <p:cSldViewPr snapToGrid="0" snapToObjects="1">
      <p:cViewPr varScale="1">
        <p:scale>
          <a:sx n="83" d="100"/>
          <a:sy n="83" d="100"/>
        </p:scale>
        <p:origin x="912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presProps" Target="presProps.xml"/><Relationship Id="rId27" Type="http://schemas.openxmlformats.org/officeDocument/2006/relationships/viewProps" Target="viewProps.xml"/><Relationship Id="rId28" Type="http://schemas.openxmlformats.org/officeDocument/2006/relationships/theme" Target="theme/theme1.xml"/><Relationship Id="rId29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220D5-22CF-CB4B-A672-4A75D9EB30F9}" type="datetimeFigureOut">
              <a:rPr lang="ru-RU" smtClean="0"/>
              <a:t>15.11.2020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D2530-EECA-A940-AFAF-0382388B2E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8308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.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220D5-22CF-CB4B-A672-4A75D9EB30F9}" type="datetimeFigureOut">
              <a:rPr lang="ru-RU" smtClean="0"/>
              <a:t>15.11.2020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D2530-EECA-A940-AFAF-0382388B2E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7738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. загол.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220D5-22CF-CB4B-A672-4A75D9EB30F9}" type="datetimeFigureOut">
              <a:rPr lang="ru-RU" smtClean="0"/>
              <a:t>15.11.2020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D2530-EECA-A940-AFAF-0382388B2E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79130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220D5-22CF-CB4B-A672-4A75D9EB30F9}" type="datetimeFigureOut">
              <a:rPr lang="ru-RU" smtClean="0"/>
              <a:t>15.11.2020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D2530-EECA-A940-AFAF-0382388B2E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20002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220D5-22CF-CB4B-A672-4A75D9EB30F9}" type="datetimeFigureOut">
              <a:rPr lang="ru-RU" smtClean="0"/>
              <a:t>15.11.2020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D2530-EECA-A940-AFAF-0382388B2E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3086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220D5-22CF-CB4B-A672-4A75D9EB30F9}" type="datetimeFigureOut">
              <a:rPr lang="ru-RU" smtClean="0"/>
              <a:t>15.11.2020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D2530-EECA-A940-AFAF-0382388B2E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16489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220D5-22CF-CB4B-A672-4A75D9EB30F9}" type="datetimeFigureOut">
              <a:rPr lang="ru-RU" smtClean="0"/>
              <a:t>15.11.2020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D2530-EECA-A940-AFAF-0382388B2E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59245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220D5-22CF-CB4B-A672-4A75D9EB30F9}" type="datetimeFigureOut">
              <a:rPr lang="ru-RU" smtClean="0"/>
              <a:t>15.11.2020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D2530-EECA-A940-AFAF-0382388B2E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4010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220D5-22CF-CB4B-A672-4A75D9EB30F9}" type="datetimeFigureOut">
              <a:rPr lang="ru-RU" smtClean="0"/>
              <a:t>15.11.2020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D2530-EECA-A940-AFAF-0382388B2E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2739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220D5-22CF-CB4B-A672-4A75D9EB30F9}" type="datetimeFigureOut">
              <a:rPr lang="ru-RU" smtClean="0"/>
              <a:t>15.11.2020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D2530-EECA-A940-AFAF-0382388B2E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1211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220D5-22CF-CB4B-A672-4A75D9EB30F9}" type="datetimeFigureOut">
              <a:rPr lang="ru-RU" smtClean="0"/>
              <a:t>15.11.2020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D2530-EECA-A940-AFAF-0382388B2E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53841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3220D5-22CF-CB4B-A672-4A75D9EB30F9}" type="datetimeFigureOut">
              <a:rPr lang="ru-RU" smtClean="0"/>
              <a:t>15.11.2020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3D2530-EECA-A940-AFAF-0382388B2E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67204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image" Target="../media/image12.png"/><Relationship Id="rId7" Type="http://schemas.openxmlformats.org/officeDocument/2006/relationships/image" Target="../media/image13.png"/><Relationship Id="rId8" Type="http://schemas.openxmlformats.org/officeDocument/2006/relationships/image" Target="../media/image14.png"/><Relationship Id="rId9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6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2">
            <a:alphaModFix amt="71000"/>
          </a:blip>
          <a:stretch>
            <a:fillRect/>
          </a:stretch>
        </p:blipFill>
        <p:spPr>
          <a:xfrm>
            <a:off x="0" y="1727200"/>
            <a:ext cx="12198588" cy="51308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610094" y="-135464"/>
            <a:ext cx="8277106" cy="1299633"/>
          </a:xfrm>
        </p:spPr>
        <p:txBody>
          <a:bodyPr>
            <a:normAutofit/>
          </a:bodyPr>
          <a:lstStyle/>
          <a:p>
            <a:r>
              <a:rPr lang="ru-RU" sz="4000" b="1" dirty="0">
                <a:solidFill>
                  <a:schemeClr val="accent2">
                    <a:lumMod val="75000"/>
                  </a:schemeClr>
                </a:solidFill>
              </a:rPr>
              <a:t>Результаты и эффекты проекта «Школа Росатома»</a:t>
            </a:r>
            <a:r>
              <a:rPr lang="ru-RU" sz="4000" b="1" dirty="0" smtClean="0">
                <a:solidFill>
                  <a:schemeClr val="accent2">
                    <a:lumMod val="75000"/>
                  </a:schemeClr>
                </a:solidFill>
                <a:effectLst/>
              </a:rPr>
              <a:t> </a:t>
            </a:r>
            <a:endParaRPr lang="ru-RU" sz="4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556933" y="1140620"/>
            <a:ext cx="10027828" cy="1655762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</a:rPr>
              <a:t>Н.В. Шурочкова, советник Департамента по взаимодействию </a:t>
            </a:r>
            <a:br>
              <a:rPr lang="ru-RU" sz="2000" b="1" dirty="0" smtClean="0">
                <a:solidFill>
                  <a:srgbClr val="002060"/>
                </a:solidFill>
              </a:rPr>
            </a:br>
            <a:r>
              <a:rPr lang="ru-RU" sz="2000" b="1" dirty="0" smtClean="0">
                <a:solidFill>
                  <a:srgbClr val="002060"/>
                </a:solidFill>
              </a:rPr>
              <a:t>с регионами Госкорпорации «Росатом», руководитель проекта «Школа Росатома»</a:t>
            </a:r>
            <a:endParaRPr lang="ru-RU" sz="2000" b="1" dirty="0">
              <a:solidFill>
                <a:srgbClr val="002060"/>
              </a:solidFill>
            </a:endParaRPr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454400" cy="1432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1959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98234" y="313348"/>
            <a:ext cx="6595533" cy="1325563"/>
          </a:xfrm>
        </p:spPr>
        <p:txBody>
          <a:bodyPr/>
          <a:lstStyle/>
          <a:p>
            <a:r>
              <a:rPr lang="en-US" b="1" dirty="0" smtClean="0">
                <a:solidFill>
                  <a:schemeClr val="accent2">
                    <a:lumMod val="75000"/>
                  </a:schemeClr>
                </a:solidFill>
              </a:rPr>
              <a:t>#</a:t>
            </a:r>
            <a:r>
              <a:rPr lang="ru-RU" b="1" dirty="0" err="1" smtClean="0">
                <a:solidFill>
                  <a:schemeClr val="accent2">
                    <a:lumMod val="75000"/>
                  </a:schemeClr>
                </a:solidFill>
              </a:rPr>
              <a:t>ШколаРосатомаЭтоМы</a:t>
            </a:r>
            <a:endParaRPr lang="ru-RU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19746" y="1089047"/>
            <a:ext cx="5175142" cy="4351338"/>
          </a:xfrm>
        </p:spPr>
        <p:txBody>
          <a:bodyPr/>
          <a:lstStyle/>
          <a:p>
            <a:pPr marL="0" indent="0">
              <a:buNone/>
            </a:pP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Педагогические интернатуры</a:t>
            </a:r>
            <a:endParaRPr lang="ru-RU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4" name="Объект 2"/>
          <p:cNvSpPr txBox="1">
            <a:spLocks/>
          </p:cNvSpPr>
          <p:nvPr/>
        </p:nvSpPr>
        <p:spPr>
          <a:xfrm>
            <a:off x="6597113" y="1107191"/>
            <a:ext cx="5175142" cy="48092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«</a:t>
            </a:r>
            <a:r>
              <a:rPr lang="ru-RU" b="1" dirty="0" err="1" smtClean="0">
                <a:solidFill>
                  <a:schemeClr val="accent2">
                    <a:lumMod val="75000"/>
                  </a:schemeClr>
                </a:solidFill>
              </a:rPr>
              <a:t>НЕшкольные</a:t>
            </a: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b="1" dirty="0" err="1" smtClean="0">
                <a:solidFill>
                  <a:schemeClr val="accent2">
                    <a:lumMod val="75000"/>
                  </a:schemeClr>
                </a:solidFill>
              </a:rPr>
              <a:t>НЕуроки</a:t>
            </a: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»</a:t>
            </a:r>
            <a:endParaRPr lang="ru-RU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353733" cy="976130"/>
          </a:xfrm>
          <a:prstGeom prst="rect">
            <a:avLst/>
          </a:prstGeom>
        </p:spPr>
      </p:pic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3207" y="1491299"/>
            <a:ext cx="3941770" cy="221403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-13758" y="3333659"/>
            <a:ext cx="604215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из всех уголков страны.</a:t>
            </a:r>
          </a:p>
          <a:p>
            <a:pPr algn="just"/>
            <a:r>
              <a:rPr lang="ru-RU" dirty="0" smtClean="0"/>
              <a:t>По направлению «Дошкольное образование» команды-победительницы:</a:t>
            </a:r>
          </a:p>
          <a:p>
            <a:pPr algn="just"/>
            <a: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  <a:t>- МБДОУ Детский сад №32 «Страна чудес» города Зеленогорска;</a:t>
            </a:r>
          </a:p>
          <a:p>
            <a:pPr algn="just"/>
            <a: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  <a:t>- команда МАДОУ Детский сад комбинированного вида №1 города Снежинска.</a:t>
            </a:r>
          </a:p>
          <a:p>
            <a:pPr algn="just"/>
            <a:r>
              <a:rPr lang="ru-RU" dirty="0"/>
              <a:t>По направлению «Школьное образование» </a:t>
            </a:r>
            <a:r>
              <a:rPr lang="ru-RU" dirty="0" smtClean="0"/>
              <a:t>команды-победительницы</a:t>
            </a:r>
            <a:r>
              <a:rPr lang="ru-RU" dirty="0"/>
              <a:t>:</a:t>
            </a:r>
          </a:p>
          <a:p>
            <a:pPr algn="just"/>
            <a: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  <a:t>- объединенная </a:t>
            </a:r>
            <a:r>
              <a:rPr lang="ru-RU" dirty="0">
                <a:solidFill>
                  <a:schemeClr val="accent2">
                    <a:lumMod val="75000"/>
                  </a:schemeClr>
                </a:solidFill>
              </a:rPr>
              <a:t>команда педагогов Железногорска, Зеленогорска и Лесного;</a:t>
            </a:r>
          </a:p>
          <a:p>
            <a:pPr algn="just"/>
            <a: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  <a:t>- команда </a:t>
            </a:r>
            <a:r>
              <a:rPr lang="ru-RU" dirty="0">
                <a:solidFill>
                  <a:schemeClr val="accent2">
                    <a:lumMod val="75000"/>
                  </a:schemeClr>
                </a:solidFill>
              </a:rPr>
              <a:t>МАОУ Лицей города Лесного.</a:t>
            </a:r>
          </a:p>
          <a:p>
            <a:pPr algn="just"/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-8700" y="1465655"/>
            <a:ext cx="2269533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Проведено </a:t>
            </a: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26</a:t>
            </a:r>
            <a:r>
              <a:rPr lang="ru-RU" dirty="0" smtClean="0"/>
              <a:t> педагогических интернатур.</a:t>
            </a:r>
          </a:p>
          <a:p>
            <a:r>
              <a:rPr lang="ru-RU" dirty="0" smtClean="0"/>
              <a:t>Более </a:t>
            </a: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80</a:t>
            </a:r>
            <a:r>
              <a:rPr lang="ru-RU" dirty="0" smtClean="0"/>
              <a:t> он-</a:t>
            </a:r>
            <a:r>
              <a:rPr lang="ru-RU" dirty="0" err="1" smtClean="0"/>
              <a:t>лайн</a:t>
            </a:r>
            <a:r>
              <a:rPr lang="ru-RU" dirty="0" smtClean="0"/>
              <a:t> событий, в которых приняло участие более </a:t>
            </a: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600 интернов </a:t>
            </a:r>
          </a:p>
        </p:txBody>
      </p:sp>
      <p:pic>
        <p:nvPicPr>
          <p:cNvPr id="9" name="Изображение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25051" y="1491299"/>
            <a:ext cx="2979378" cy="2214033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6625051" y="3881146"/>
            <a:ext cx="529601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0" i="0" dirty="0" smtClean="0">
                <a:solidFill>
                  <a:srgbClr val="002060"/>
                </a:solidFill>
                <a:effectLst/>
                <a:latin typeface="DINPro" charset="0"/>
              </a:rPr>
              <a:t>Победителями Конкурса «</a:t>
            </a:r>
            <a:r>
              <a:rPr lang="ru-RU" b="0" i="0" dirty="0" err="1" smtClean="0">
                <a:solidFill>
                  <a:srgbClr val="002060"/>
                </a:solidFill>
                <a:effectLst/>
                <a:latin typeface="DINPro" charset="0"/>
              </a:rPr>
              <a:t>НЕшкольные</a:t>
            </a:r>
            <a:r>
              <a:rPr lang="ru-RU" b="0" i="0" dirty="0" smtClean="0">
                <a:solidFill>
                  <a:srgbClr val="002060"/>
                </a:solidFill>
                <a:effectLst/>
                <a:latin typeface="DINPro" charset="0"/>
              </a:rPr>
              <a:t> </a:t>
            </a:r>
            <a:r>
              <a:rPr lang="ru-RU" b="0" i="0" dirty="0" err="1" smtClean="0">
                <a:solidFill>
                  <a:srgbClr val="002060"/>
                </a:solidFill>
                <a:effectLst/>
                <a:latin typeface="DINPro" charset="0"/>
              </a:rPr>
              <a:t>НЕуроки</a:t>
            </a:r>
            <a:r>
              <a:rPr lang="ru-RU" b="0" i="0" dirty="0" smtClean="0">
                <a:solidFill>
                  <a:srgbClr val="002060"/>
                </a:solidFill>
                <a:effectLst/>
                <a:latin typeface="DINPro" charset="0"/>
              </a:rPr>
              <a:t>» проекта #</a:t>
            </a:r>
            <a:r>
              <a:rPr lang="ru-RU" b="0" i="0" dirty="0" err="1" smtClean="0">
                <a:solidFill>
                  <a:srgbClr val="002060"/>
                </a:solidFill>
                <a:effectLst/>
                <a:latin typeface="DINPro" charset="0"/>
              </a:rPr>
              <a:t>ШколаРосатома</a:t>
            </a:r>
            <a:r>
              <a:rPr lang="ru-RU" b="0" i="0" dirty="0" smtClean="0">
                <a:solidFill>
                  <a:srgbClr val="002060"/>
                </a:solidFill>
                <a:effectLst/>
                <a:latin typeface="DINPro" charset="0"/>
              </a:rPr>
              <a:t> стали:</a:t>
            </a:r>
          </a:p>
          <a:p>
            <a:pPr marL="285750" indent="-285750" algn="just">
              <a:buFontTx/>
              <a:buChar char="-"/>
            </a:pPr>
            <a:r>
              <a:rPr lang="ru-RU" b="0" i="0" dirty="0" smtClean="0">
                <a:solidFill>
                  <a:schemeClr val="accent2">
                    <a:lumMod val="75000"/>
                  </a:schemeClr>
                </a:solidFill>
                <a:effectLst/>
                <a:latin typeface="DINPro" charset="0"/>
              </a:rPr>
              <a:t>Нехорошева Елена Викторовна</a:t>
            </a:r>
            <a:r>
              <a:rPr lang="ru-RU" b="0" i="0" dirty="0" smtClean="0">
                <a:solidFill>
                  <a:srgbClr val="002060"/>
                </a:solidFill>
                <a:effectLst/>
                <a:latin typeface="DINPro" charset="0"/>
              </a:rPr>
              <a:t>, учитель МБОУ Гимназия №164 города Зеленогорска.</a:t>
            </a:r>
          </a:p>
          <a:p>
            <a:pPr marL="285750" indent="-285750" algn="just">
              <a:buFontTx/>
              <a:buChar char="-"/>
            </a:pPr>
            <a:r>
              <a:rPr lang="ru-RU" b="0" i="0" dirty="0" smtClean="0">
                <a:solidFill>
                  <a:schemeClr val="accent2">
                    <a:lumMod val="75000"/>
                  </a:schemeClr>
                </a:solidFill>
                <a:effectLst/>
                <a:latin typeface="DINPro" charset="0"/>
              </a:rPr>
              <a:t>Свистун Инна Владимировна</a:t>
            </a:r>
            <a:r>
              <a:rPr lang="ru-RU" b="0" i="0" dirty="0" smtClean="0">
                <a:solidFill>
                  <a:srgbClr val="002060"/>
                </a:solidFill>
                <a:effectLst/>
                <a:latin typeface="DINPro" charset="0"/>
              </a:rPr>
              <a:t>, учитель, заместитель директора МБОУ Средняя общеобразовательная школа №109 города Трехгорного;</a:t>
            </a:r>
          </a:p>
          <a:p>
            <a:pPr marL="285750" indent="-285750" algn="just">
              <a:buFontTx/>
              <a:buChar char="-"/>
            </a:pPr>
            <a:r>
              <a:rPr lang="ru-RU" b="0" i="0" dirty="0" smtClean="0">
                <a:solidFill>
                  <a:schemeClr val="accent2">
                    <a:lumMod val="75000"/>
                  </a:schemeClr>
                </a:solidFill>
                <a:effectLst/>
                <a:latin typeface="DINPro" charset="0"/>
              </a:rPr>
              <a:t>Царева Ольга Борисовна</a:t>
            </a:r>
            <a:r>
              <a:rPr lang="ru-RU" b="0" i="0" dirty="0" smtClean="0">
                <a:solidFill>
                  <a:srgbClr val="002060"/>
                </a:solidFill>
                <a:effectLst/>
                <a:latin typeface="DINPro" charset="0"/>
              </a:rPr>
              <a:t>, учитель МАОУ Лицей города Лесного;</a:t>
            </a:r>
            <a:endParaRPr lang="ru-RU" b="0" i="0" dirty="0">
              <a:solidFill>
                <a:srgbClr val="002060"/>
              </a:solidFill>
              <a:effectLst/>
              <a:latin typeface="DINPro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604429" y="1491299"/>
            <a:ext cx="231663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002060"/>
                </a:solidFill>
              </a:rPr>
              <a:t>Более </a:t>
            </a: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150</a:t>
            </a:r>
            <a:r>
              <a:rPr lang="ru-RU" dirty="0" smtClean="0">
                <a:solidFill>
                  <a:srgbClr val="002060"/>
                </a:solidFill>
              </a:rPr>
              <a:t> эфиров с детьми и педагогами в период самоизоляции были проведены </a:t>
            </a: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35</a:t>
            </a:r>
            <a:r>
              <a:rPr lang="ru-RU" dirty="0" smtClean="0">
                <a:solidFill>
                  <a:srgbClr val="002060"/>
                </a:solidFill>
              </a:rPr>
              <a:t> педагогами городов-участников проекта в рамках конкурса.</a:t>
            </a:r>
            <a:endParaRPr lang="ru-RU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92746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98600" y="313348"/>
            <a:ext cx="10515600" cy="1325563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Открытый весенний методический марафон «</a:t>
            </a:r>
            <a:r>
              <a:rPr lang="ru-RU" b="1" smtClean="0">
                <a:solidFill>
                  <a:schemeClr val="accent2">
                    <a:lumMod val="75000"/>
                  </a:schemeClr>
                </a:solidFill>
              </a:rPr>
              <a:t>Школы Росатома»</a:t>
            </a:r>
            <a:endParaRPr lang="ru-RU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353733" cy="976130"/>
          </a:xfrm>
          <a:prstGeom prst="rect">
            <a:avLst/>
          </a:prstGeom>
        </p:spPr>
      </p:pic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166" y="1638911"/>
            <a:ext cx="5659967" cy="3496371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5918200" y="1597508"/>
            <a:ext cx="6096000" cy="355481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500" b="0" i="0" dirty="0" smtClean="0">
                <a:solidFill>
                  <a:srgbClr val="002060"/>
                </a:solidFill>
                <a:effectLst/>
                <a:latin typeface="DINPro" charset="0"/>
              </a:rPr>
              <a:t>Более </a:t>
            </a:r>
            <a:r>
              <a:rPr lang="ru-RU" sz="2500" b="1" dirty="0">
                <a:solidFill>
                  <a:schemeClr val="accent2">
                    <a:lumMod val="75000"/>
                  </a:schemeClr>
                </a:solidFill>
                <a:latin typeface="DINPro" charset="0"/>
              </a:rPr>
              <a:t>100 прямых эфиров </a:t>
            </a:r>
            <a:r>
              <a:rPr lang="ru-RU" sz="2500" b="0" i="0" dirty="0" smtClean="0">
                <a:solidFill>
                  <a:srgbClr val="002060"/>
                </a:solidFill>
                <a:effectLst/>
                <a:latin typeface="DINPro" charset="0"/>
              </a:rPr>
              <a:t>от педагогов «Школы Росатома» с представлением современных педагогических технологий, методик и приемов, более </a:t>
            </a:r>
            <a:r>
              <a:rPr lang="ru-RU" sz="2500" b="1" dirty="0">
                <a:solidFill>
                  <a:schemeClr val="accent2">
                    <a:lumMod val="75000"/>
                  </a:schemeClr>
                </a:solidFill>
                <a:latin typeface="DINPro" charset="0"/>
              </a:rPr>
              <a:t>2 000 участников </a:t>
            </a:r>
            <a:r>
              <a:rPr lang="ru-RU" sz="2500" b="0" i="0" dirty="0" smtClean="0">
                <a:solidFill>
                  <a:srgbClr val="002060"/>
                </a:solidFill>
                <a:effectLst/>
                <a:latin typeface="DINPro" charset="0"/>
              </a:rPr>
              <a:t>эфиров, более </a:t>
            </a:r>
            <a:r>
              <a:rPr lang="ru-RU" sz="2500" b="1" dirty="0">
                <a:solidFill>
                  <a:schemeClr val="accent2">
                    <a:lumMod val="75000"/>
                  </a:schemeClr>
                </a:solidFill>
                <a:latin typeface="DINPro" charset="0"/>
              </a:rPr>
              <a:t>100 часов видеозаписей</a:t>
            </a:r>
            <a:r>
              <a:rPr lang="ru-RU" sz="2500" b="0" i="0" dirty="0" smtClean="0">
                <a:solidFill>
                  <a:srgbClr val="002060"/>
                </a:solidFill>
                <a:effectLst/>
                <a:latin typeface="DINPro" charset="0"/>
              </a:rPr>
              <a:t> и уже </a:t>
            </a:r>
            <a:r>
              <a:rPr lang="ru-RU" sz="2500" b="1" dirty="0">
                <a:solidFill>
                  <a:schemeClr val="accent2">
                    <a:lumMod val="75000"/>
                  </a:schemeClr>
                </a:solidFill>
                <a:latin typeface="DINPro" charset="0"/>
              </a:rPr>
              <a:t>более </a:t>
            </a:r>
            <a:r>
              <a:rPr lang="ru-RU" sz="2500" b="1" dirty="0" smtClean="0">
                <a:solidFill>
                  <a:schemeClr val="accent2">
                    <a:lumMod val="75000"/>
                  </a:schemeClr>
                </a:solidFill>
                <a:latin typeface="DINPro" charset="0"/>
              </a:rPr>
              <a:t>300 </a:t>
            </a:r>
            <a:r>
              <a:rPr lang="ru-RU" sz="2500" b="1" dirty="0">
                <a:solidFill>
                  <a:schemeClr val="accent2">
                    <a:lumMod val="75000"/>
                  </a:schemeClr>
                </a:solidFill>
                <a:latin typeface="DINPro" charset="0"/>
              </a:rPr>
              <a:t>000 просмотров </a:t>
            </a:r>
            <a:r>
              <a:rPr lang="ru-RU" sz="2500" b="0" i="0" dirty="0" smtClean="0">
                <a:solidFill>
                  <a:srgbClr val="002060"/>
                </a:solidFill>
                <a:effectLst/>
                <a:latin typeface="DINPro" charset="0"/>
              </a:rPr>
              <a:t>раздела сайта «Школы Росатома», посвященного Весеннему </a:t>
            </a:r>
            <a:r>
              <a:rPr lang="ru-RU" sz="2500" b="0" i="0" smtClean="0">
                <a:solidFill>
                  <a:srgbClr val="002060"/>
                </a:solidFill>
                <a:effectLst/>
                <a:latin typeface="DINPro" charset="0"/>
              </a:rPr>
              <a:t>педагогическому марафону.</a:t>
            </a:r>
            <a:endParaRPr lang="ru-RU" sz="2500" dirty="0">
              <a:solidFill>
                <a:srgbClr val="00206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4800" y="5334000"/>
            <a:ext cx="11709400" cy="155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900" dirty="0" smtClean="0">
                <a:solidFill>
                  <a:srgbClr val="002060"/>
                </a:solidFill>
              </a:rPr>
              <a:t>Все видеоматериалы доступны на сайте проекта «Школа Росатома».</a:t>
            </a:r>
          </a:p>
          <a:p>
            <a:r>
              <a:rPr lang="ru-RU" sz="1900" dirty="0" smtClean="0">
                <a:solidFill>
                  <a:srgbClr val="002060"/>
                </a:solidFill>
              </a:rPr>
              <a:t>В марафоне приняло участие </a:t>
            </a:r>
            <a:r>
              <a:rPr lang="ru-RU" sz="1900" b="1" dirty="0" smtClean="0">
                <a:solidFill>
                  <a:schemeClr val="accent2">
                    <a:lumMod val="75000"/>
                  </a:schemeClr>
                </a:solidFill>
              </a:rPr>
              <a:t>более 30 образовательных организаций</a:t>
            </a:r>
            <a:r>
              <a:rPr lang="ru-RU" sz="1900" dirty="0" smtClean="0">
                <a:solidFill>
                  <a:srgbClr val="002060"/>
                </a:solidFill>
              </a:rPr>
              <a:t> городов-участников проекта «Школа Росатома:</a:t>
            </a:r>
          </a:p>
          <a:p>
            <a:pPr marL="285750" indent="-285750">
              <a:buFontTx/>
              <a:buChar char="-"/>
            </a:pPr>
            <a:r>
              <a:rPr lang="ru-RU" sz="1900" dirty="0" smtClean="0">
                <a:solidFill>
                  <a:srgbClr val="002060"/>
                </a:solidFill>
              </a:rPr>
              <a:t>Школы и детские сады </a:t>
            </a:r>
            <a:r>
              <a:rPr lang="mr-IN" sz="1900" dirty="0" smtClean="0">
                <a:solidFill>
                  <a:srgbClr val="002060"/>
                </a:solidFill>
              </a:rPr>
              <a:t>–</a:t>
            </a:r>
            <a:r>
              <a:rPr lang="ru-RU" sz="1900" dirty="0" smtClean="0">
                <a:solidFill>
                  <a:srgbClr val="002060"/>
                </a:solidFill>
              </a:rPr>
              <a:t> участники Инновационной сети образовательных организаций «Школа Росатома»;</a:t>
            </a:r>
          </a:p>
          <a:p>
            <a:pPr marL="285750" indent="-285750">
              <a:buFontTx/>
              <a:buChar char="-"/>
            </a:pPr>
            <a:r>
              <a:rPr lang="ru-RU" sz="1900" dirty="0" smtClean="0">
                <a:solidFill>
                  <a:srgbClr val="002060"/>
                </a:solidFill>
              </a:rPr>
              <a:t>Школы-участницы Сети атомклассов проекта «Школа Росатома».</a:t>
            </a:r>
            <a:endParaRPr lang="ru-RU" sz="19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5560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23066" y="232814"/>
            <a:ext cx="8830733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smtClean="0">
                <a:solidFill>
                  <a:schemeClr val="accent2">
                    <a:lumMod val="75000"/>
                  </a:schemeClr>
                </a:solidFill>
              </a:rPr>
              <a:t>Расширение количества участников </a:t>
            </a: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Сети атомклассов проекта «Школа Росатома»</a:t>
            </a:r>
            <a:endParaRPr lang="ru-RU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806951"/>
            <a:ext cx="4896173" cy="1664382"/>
          </a:xfrm>
        </p:spPr>
        <p:txBody>
          <a:bodyPr>
            <a:normAutofit/>
          </a:bodyPr>
          <a:lstStyle/>
          <a:p>
            <a:r>
              <a:rPr lang="ru-RU" b="1" dirty="0" err="1" smtClean="0">
                <a:solidFill>
                  <a:srgbClr val="002060"/>
                </a:solidFill>
              </a:rPr>
              <a:t>Атомклассы</a:t>
            </a:r>
            <a:endParaRPr lang="ru-RU" b="1" dirty="0" smtClean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ru-RU" b="1" dirty="0" smtClean="0">
                <a:solidFill>
                  <a:srgbClr val="002060"/>
                </a:solidFill>
              </a:rPr>
              <a:t>50 атомклассов действует в 2020 году!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4" name="Объект 2"/>
          <p:cNvSpPr txBox="1">
            <a:spLocks/>
          </p:cNvSpPr>
          <p:nvPr/>
        </p:nvSpPr>
        <p:spPr>
          <a:xfrm>
            <a:off x="6307811" y="1806953"/>
            <a:ext cx="5220346" cy="154584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 smtClean="0">
                <a:solidFill>
                  <a:srgbClr val="002060"/>
                </a:solidFill>
              </a:rPr>
              <a:t>Межшкольные сетевые центры компетенций «Атом </a:t>
            </a:r>
            <a:r>
              <a:rPr lang="mr-IN" b="1" dirty="0" smtClean="0">
                <a:solidFill>
                  <a:srgbClr val="002060"/>
                </a:solidFill>
              </a:rPr>
              <a:t>–</a:t>
            </a:r>
            <a:r>
              <a:rPr lang="ru-RU" b="1" dirty="0" smtClean="0">
                <a:solidFill>
                  <a:srgbClr val="002060"/>
                </a:solidFill>
              </a:rPr>
              <a:t> класс!»</a:t>
            </a:r>
          </a:p>
          <a:p>
            <a:pPr marL="0" indent="0">
              <a:buNone/>
            </a:pPr>
            <a:r>
              <a:rPr lang="ru-RU" b="1" dirty="0" smtClean="0">
                <a:solidFill>
                  <a:srgbClr val="002060"/>
                </a:solidFill>
              </a:rPr>
              <a:t>5 центров уже действует:</a:t>
            </a:r>
          </a:p>
          <a:p>
            <a:pPr marL="0" indent="0">
              <a:buNone/>
            </a:pP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353733" cy="976130"/>
          </a:xfrm>
          <a:prstGeom prst="rect">
            <a:avLst/>
          </a:prstGeom>
        </p:spPr>
      </p:pic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7811" y="3031066"/>
            <a:ext cx="5418089" cy="311996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307810" y="6151033"/>
            <a:ext cx="58841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Еще 2 центра откроется до конца 2020 года: МАОУ «Лицей» (г. Лесной) и МБОУ «СОШ №196» (г. Северск)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8" name="Изображение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3338" y="3306085"/>
            <a:ext cx="5445896" cy="1992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5636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199450"/>
            <a:ext cx="4385733" cy="1325563"/>
          </a:xfrm>
        </p:spPr>
        <p:txBody>
          <a:bodyPr/>
          <a:lstStyle/>
          <a:p>
            <a:pPr algn="ctr"/>
            <a:r>
              <a:rPr lang="ru-RU" b="1" smtClean="0">
                <a:solidFill>
                  <a:schemeClr val="accent2">
                    <a:lumMod val="75000"/>
                  </a:schemeClr>
                </a:solidFill>
              </a:rPr>
              <a:t>Рейтинг атомклассов</a:t>
            </a:r>
            <a:endParaRPr lang="ru-RU" b="1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353733" cy="976130"/>
          </a:xfrm>
          <a:prstGeom prst="rect">
            <a:avLst/>
          </a:prstGeom>
        </p:spPr>
      </p:pic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6287" y="0"/>
            <a:ext cx="7639146" cy="6858000"/>
          </a:xfrm>
          <a:prstGeom prst="rect">
            <a:avLst/>
          </a:prstGeom>
        </p:spPr>
      </p:pic>
      <p:pic>
        <p:nvPicPr>
          <p:cNvPr id="7" name="Изображение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018" y="2525013"/>
            <a:ext cx="4344992" cy="370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1734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76400" y="75314"/>
            <a:ext cx="10515600" cy="1325563"/>
          </a:xfrm>
        </p:spPr>
        <p:txBody>
          <a:bodyPr/>
          <a:lstStyle/>
          <a:p>
            <a:pPr algn="ctr"/>
            <a:r>
              <a:rPr lang="ru-RU" b="1" smtClean="0">
                <a:solidFill>
                  <a:schemeClr val="accent2">
                    <a:lumMod val="75000"/>
                  </a:schemeClr>
                </a:solidFill>
              </a:rPr>
              <a:t>Международные умные каникулы</a:t>
            </a:r>
            <a:endParaRPr lang="ru-RU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519332" y="1476190"/>
            <a:ext cx="4834467" cy="4957965"/>
          </a:xfrm>
        </p:spPr>
        <p:txBody>
          <a:bodyPr>
            <a:normAutofit fontScale="92500" lnSpcReduction="20000"/>
          </a:bodyPr>
          <a:lstStyle/>
          <a:p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100</a:t>
            </a:r>
            <a:r>
              <a:rPr lang="ru-RU" dirty="0" smtClean="0">
                <a:solidFill>
                  <a:srgbClr val="002060"/>
                </a:solidFill>
              </a:rPr>
              <a:t> школьников из городов-участников проекта вместе с </a:t>
            </a:r>
            <a:r>
              <a:rPr lang="ru-RU" b="1" dirty="0">
                <a:solidFill>
                  <a:schemeClr val="accent2">
                    <a:lumMod val="75000"/>
                  </a:schemeClr>
                </a:solidFill>
              </a:rPr>
              <a:t>30</a:t>
            </a:r>
            <a:r>
              <a:rPr lang="ru-RU" dirty="0" smtClean="0">
                <a:solidFill>
                  <a:srgbClr val="002060"/>
                </a:solidFill>
              </a:rPr>
              <a:t> школьниками из </a:t>
            </a:r>
            <a:r>
              <a:rPr lang="ru-RU" b="1" dirty="0">
                <a:solidFill>
                  <a:schemeClr val="accent2">
                    <a:lumMod val="75000"/>
                  </a:schemeClr>
                </a:solidFill>
              </a:rPr>
              <a:t>16 стран </a:t>
            </a:r>
            <a:r>
              <a:rPr lang="ru-RU" dirty="0" smtClean="0">
                <a:solidFill>
                  <a:srgbClr val="002060"/>
                </a:solidFill>
              </a:rPr>
              <a:t>мира;</a:t>
            </a:r>
          </a:p>
          <a:p>
            <a:r>
              <a:rPr lang="ru-RU" b="1" dirty="0">
                <a:solidFill>
                  <a:schemeClr val="accent2">
                    <a:lumMod val="75000"/>
                  </a:schemeClr>
                </a:solidFill>
              </a:rPr>
              <a:t>8 педагогов </a:t>
            </a:r>
            <a:r>
              <a:rPr lang="ru-RU" dirty="0" smtClean="0">
                <a:solidFill>
                  <a:srgbClr val="002060"/>
                </a:solidFill>
              </a:rPr>
              <a:t>проекта «Школа Росатома»;</a:t>
            </a:r>
          </a:p>
          <a:p>
            <a:r>
              <a:rPr lang="ru-RU" b="1" dirty="0">
                <a:solidFill>
                  <a:schemeClr val="accent2">
                    <a:lumMod val="75000"/>
                  </a:schemeClr>
                </a:solidFill>
              </a:rPr>
              <a:t>5 </a:t>
            </a: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онлайн-смен</a:t>
            </a:r>
            <a:r>
              <a:rPr lang="ru-RU" dirty="0" smtClean="0">
                <a:solidFill>
                  <a:srgbClr val="002060"/>
                </a:solidFill>
              </a:rPr>
              <a:t>;</a:t>
            </a:r>
          </a:p>
          <a:p>
            <a:r>
              <a:rPr lang="ru-RU" dirty="0" smtClean="0">
                <a:solidFill>
                  <a:srgbClr val="002060"/>
                </a:solidFill>
              </a:rPr>
              <a:t>Онлайн эфиры - </a:t>
            </a:r>
            <a:r>
              <a:rPr lang="ru-RU" b="1" dirty="0">
                <a:solidFill>
                  <a:schemeClr val="accent2">
                    <a:lumMod val="75000"/>
                  </a:schemeClr>
                </a:solidFill>
              </a:rPr>
              <a:t>более 200</a:t>
            </a:r>
            <a:r>
              <a:rPr lang="ru-RU" dirty="0" smtClean="0">
                <a:solidFill>
                  <a:srgbClr val="002060"/>
                </a:solidFill>
              </a:rPr>
              <a:t>.</a:t>
            </a:r>
          </a:p>
          <a:p>
            <a:r>
              <a:rPr lang="ru-RU" dirty="0" smtClean="0">
                <a:solidFill>
                  <a:srgbClr val="002060"/>
                </a:solidFill>
              </a:rPr>
              <a:t>Профессиональная онлайн-киношкола для всех участников.</a:t>
            </a:r>
          </a:p>
          <a:p>
            <a:r>
              <a:rPr lang="ru-RU" b="1" dirty="0">
                <a:solidFill>
                  <a:schemeClr val="accent2">
                    <a:lumMod val="75000"/>
                  </a:schemeClr>
                </a:solidFill>
              </a:rPr>
              <a:t>Фильм «Монета»</a:t>
            </a:r>
            <a:r>
              <a:rPr lang="ru-RU" dirty="0" smtClean="0">
                <a:solidFill>
                  <a:srgbClr val="002060"/>
                </a:solidFill>
              </a:rPr>
              <a:t>, снятый по технологии </a:t>
            </a:r>
            <a:r>
              <a:rPr lang="en-US" dirty="0" smtClean="0">
                <a:solidFill>
                  <a:srgbClr val="002060"/>
                </a:solidFill>
              </a:rPr>
              <a:t>Instagram-TV </a:t>
            </a:r>
            <a:r>
              <a:rPr lang="ru-RU" dirty="0" smtClean="0">
                <a:solidFill>
                  <a:srgbClr val="002060"/>
                </a:solidFill>
              </a:rPr>
              <a:t>самими детьми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353733" cy="976130"/>
          </a:xfrm>
          <a:prstGeom prst="rect">
            <a:avLst/>
          </a:prstGeom>
        </p:spPr>
      </p:pic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065" y="1400877"/>
            <a:ext cx="6003329" cy="5033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3242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0" y="365125"/>
            <a:ext cx="9067800" cy="1325563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Расширение количества городов-участников проекта «Школа Росатома»</a:t>
            </a:r>
            <a:endParaRPr lang="ru-RU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06401" y="1501113"/>
            <a:ext cx="4851400" cy="731176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ru-RU" b="1" dirty="0" smtClean="0">
                <a:solidFill>
                  <a:srgbClr val="002060"/>
                </a:solidFill>
              </a:rPr>
              <a:t>Усолье Сибирское</a:t>
            </a:r>
            <a:r>
              <a:rPr lang="ru-RU" b="1" smtClean="0">
                <a:solidFill>
                  <a:srgbClr val="002060"/>
                </a:solidFill>
              </a:rPr>
              <a:t>, </a:t>
            </a:r>
            <a:br>
              <a:rPr lang="ru-RU" b="1" smtClean="0">
                <a:solidFill>
                  <a:srgbClr val="002060"/>
                </a:solidFill>
              </a:rPr>
            </a:br>
            <a:r>
              <a:rPr lang="ru-RU" b="1" smtClean="0">
                <a:solidFill>
                  <a:srgbClr val="002060"/>
                </a:solidFill>
              </a:rPr>
              <a:t>Иркутская область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2032000" cy="842702"/>
          </a:xfrm>
          <a:prstGeom prst="rect">
            <a:avLst/>
          </a:prstGeom>
        </p:spPr>
      </p:pic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401" y="2232289"/>
            <a:ext cx="4851400" cy="4376438"/>
          </a:xfrm>
          <a:prstGeom prst="rect">
            <a:avLst/>
          </a:prstGeom>
        </p:spPr>
      </p:pic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58469092"/>
              </p:ext>
            </p:extLst>
          </p:nvPr>
        </p:nvGraphicFramePr>
        <p:xfrm>
          <a:off x="5621867" y="2232289"/>
          <a:ext cx="5892800" cy="437643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912409"/>
                <a:gridCol w="3980391"/>
              </a:tblGrid>
              <a:tr h="437643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3000" dirty="0">
                          <a:effectLst/>
                        </a:rPr>
                        <a:t>Власова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3000" dirty="0">
                          <a:effectLst/>
                        </a:rPr>
                        <a:t>Оксана Юрьевна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3000" dirty="0">
                          <a:effectLst/>
                        </a:rPr>
                        <a:t> </a:t>
                      </a:r>
                      <a:endParaRPr lang="ru-RU" sz="30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3000" dirty="0">
                          <a:effectLst/>
                        </a:rPr>
                        <a:t>Начальник отдела образования управления по социально - культурным вопросам администрации города</a:t>
                      </a:r>
                      <a:endParaRPr lang="ru-RU" sz="30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28937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32651"/>
            <a:ext cx="10515600" cy="719756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Что ждет нас в 2021 году?</a:t>
            </a:r>
            <a:endParaRPr lang="ru-RU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93183" y="852407"/>
            <a:ext cx="10515600" cy="945396"/>
          </a:xfrm>
        </p:spPr>
        <p:txBody>
          <a:bodyPr/>
          <a:lstStyle/>
          <a:p>
            <a:pPr marL="0" indent="0" algn="ctr">
              <a:buNone/>
            </a:pPr>
            <a:r>
              <a:rPr lang="ru-RU" b="1" dirty="0">
                <a:solidFill>
                  <a:srgbClr val="C00000"/>
                </a:solidFill>
              </a:rPr>
              <a:t>Проект «Школа Росатома» моделирует смешанное образование (</a:t>
            </a:r>
            <a:r>
              <a:rPr lang="ru-RU" b="1" dirty="0" err="1" smtClean="0">
                <a:solidFill>
                  <a:srgbClr val="C00000"/>
                </a:solidFill>
              </a:rPr>
              <a:t>онлайн+оффлайн</a:t>
            </a:r>
            <a:r>
              <a:rPr lang="ru-RU" b="1" dirty="0">
                <a:solidFill>
                  <a:srgbClr val="C00000"/>
                </a:solidFill>
              </a:rPr>
              <a:t>) для детей, педагогов и семей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838200" y="2448732"/>
            <a:ext cx="2772905" cy="697424"/>
          </a:xfrm>
          <a:prstGeom prst="rect">
            <a:avLst/>
          </a:prstGeom>
          <a:solidFill>
            <a:schemeClr val="accent1">
              <a:alpha val="6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smtClean="0">
                <a:solidFill>
                  <a:schemeClr val="tx1"/>
                </a:solidFill>
              </a:rPr>
              <a:t>Мероприятия для детей</a:t>
            </a:r>
            <a:endParaRPr lang="ru-RU" b="1">
              <a:solidFill>
                <a:schemeClr val="tx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838199" y="3394128"/>
            <a:ext cx="2772905" cy="697424"/>
          </a:xfrm>
          <a:prstGeom prst="rect">
            <a:avLst/>
          </a:prstGeom>
          <a:solidFill>
            <a:schemeClr val="accent2">
              <a:lumMod val="75000"/>
              <a:alpha val="5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smtClean="0">
                <a:solidFill>
                  <a:schemeClr val="tx1"/>
                </a:solidFill>
              </a:rPr>
              <a:t>Мероприятия для педагогов</a:t>
            </a:r>
            <a:endParaRPr lang="ru-RU" b="1">
              <a:solidFill>
                <a:schemeClr val="tx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838199" y="4339524"/>
            <a:ext cx="2772905" cy="69742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smtClean="0">
                <a:solidFill>
                  <a:schemeClr val="tx1"/>
                </a:solidFill>
              </a:rPr>
              <a:t>Мероприятия для семей</a:t>
            </a:r>
            <a:endParaRPr lang="ru-RU" b="1">
              <a:solidFill>
                <a:schemeClr val="tx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838199" y="5284920"/>
            <a:ext cx="2772905" cy="697424"/>
          </a:xfrm>
          <a:prstGeom prst="rect">
            <a:avLst/>
          </a:prstGeom>
          <a:solidFill>
            <a:srgbClr val="FF0000">
              <a:alpha val="46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smtClean="0">
                <a:solidFill>
                  <a:schemeClr val="tx1"/>
                </a:solidFill>
              </a:rPr>
              <a:t>Мероприятия с партнерами проекта</a:t>
            </a:r>
            <a:endParaRPr lang="ru-RU" b="1">
              <a:solidFill>
                <a:schemeClr val="tx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318001" y="2048933"/>
            <a:ext cx="2997200" cy="4504267"/>
          </a:xfrm>
          <a:prstGeom prst="rect">
            <a:avLst/>
          </a:prstGeom>
          <a:noFill/>
          <a:ln w="50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8511583" y="2048932"/>
            <a:ext cx="2997200" cy="4504267"/>
          </a:xfrm>
          <a:prstGeom prst="rect">
            <a:avLst/>
          </a:prstGeom>
          <a:noFill/>
          <a:ln w="50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4555067" y="2235200"/>
            <a:ext cx="259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ОНЛАЙН</a:t>
            </a:r>
            <a:endParaRPr lang="ru-RU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8714783" y="2178893"/>
            <a:ext cx="259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ОФФЛАЙН</a:t>
            </a:r>
            <a:endParaRPr lang="ru-RU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7615697" y="3742840"/>
            <a:ext cx="812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dirty="0" smtClean="0">
                <a:solidFill>
                  <a:srgbClr val="002060"/>
                </a:solidFill>
              </a:rPr>
              <a:t>+</a:t>
            </a:r>
            <a:endParaRPr lang="ru-RU" sz="6000" dirty="0">
              <a:solidFill>
                <a:srgbClr val="00206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521201" y="2946400"/>
            <a:ext cx="26246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smtClean="0">
                <a:solidFill>
                  <a:srgbClr val="002060"/>
                </a:solidFill>
              </a:rPr>
              <a:t>Дистанционные мероприятия</a:t>
            </a:r>
            <a:endParaRPr lang="ru-RU" b="1">
              <a:solidFill>
                <a:srgbClr val="00206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763000" y="2980267"/>
            <a:ext cx="25908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Мероприятия проводимые на очных площадках, но в которых можно полноценно принимать участие </a:t>
            </a:r>
            <a:r>
              <a:rPr lang="ru-RU" b="1" smtClean="0">
                <a:solidFill>
                  <a:srgbClr val="002060"/>
                </a:solidFill>
              </a:rPr>
              <a:t>и дистанционно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15" name="Изображение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2032000" cy="842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7499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98600" y="130980"/>
            <a:ext cx="10515600" cy="719756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Мероприятия для талантливых детей</a:t>
            </a:r>
            <a:endParaRPr lang="ru-RU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93183" y="852407"/>
            <a:ext cx="10515600" cy="586253"/>
          </a:xfrm>
        </p:spPr>
        <p:txBody>
          <a:bodyPr>
            <a:normAutofit fontScale="92500"/>
          </a:bodyPr>
          <a:lstStyle/>
          <a:p>
            <a:pPr marL="0" indent="0" algn="ctr">
              <a:buNone/>
            </a:pPr>
            <a:r>
              <a:rPr lang="ru-RU" b="1" dirty="0" smtClean="0"/>
              <a:t>Моделируем </a:t>
            </a:r>
            <a:r>
              <a:rPr lang="ru-RU" b="1" dirty="0"/>
              <a:t>смешанное образование (</a:t>
            </a:r>
            <a:r>
              <a:rPr lang="ru-RU" b="1" dirty="0" err="1" smtClean="0"/>
              <a:t>онлайн+оффлайн</a:t>
            </a:r>
            <a:r>
              <a:rPr lang="ru-RU" b="1" dirty="0"/>
              <a:t>) для </a:t>
            </a:r>
            <a:r>
              <a:rPr lang="ru-RU" b="1" dirty="0" smtClean="0"/>
              <a:t>детей</a:t>
            </a:r>
            <a:endParaRPr lang="ru-RU" b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92151" y="1490706"/>
            <a:ext cx="5023316" cy="5062493"/>
          </a:xfrm>
          <a:prstGeom prst="rect">
            <a:avLst/>
          </a:prstGeom>
          <a:noFill/>
          <a:ln w="50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6096000" y="1572164"/>
            <a:ext cx="5412783" cy="4981036"/>
          </a:xfrm>
          <a:prstGeom prst="rect">
            <a:avLst/>
          </a:prstGeom>
          <a:noFill/>
          <a:ln w="50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7467600" y="1655466"/>
            <a:ext cx="259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ОФФЛАЙН</a:t>
            </a:r>
            <a:endParaRPr lang="ru-RU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5410200" y="2307802"/>
            <a:ext cx="812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dirty="0" smtClean="0">
                <a:solidFill>
                  <a:srgbClr val="002060"/>
                </a:solidFill>
              </a:rPr>
              <a:t>+</a:t>
            </a:r>
            <a:endParaRPr lang="ru-RU" sz="6000" dirty="0">
              <a:solidFill>
                <a:srgbClr val="00206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236133" y="1655466"/>
            <a:ext cx="259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ОНЛАЙН</a:t>
            </a:r>
            <a:endParaRPr lang="ru-RU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3640667" y="2024798"/>
            <a:ext cx="42672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</a:rPr>
              <a:t>1. Системные мероприятия</a:t>
            </a:r>
            <a:endParaRPr lang="ru-RU" sz="2400" b="1" dirty="0">
              <a:solidFill>
                <a:srgbClr val="C00000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192151" y="2871863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Aft>
                <a:spcPts val="0"/>
              </a:spcAft>
            </a:pPr>
            <a:r>
              <a:rPr lang="ru-RU" dirty="0" smtClean="0">
                <a:effectLst/>
                <a:latin typeface="Times New Roman" charset="0"/>
                <a:ea typeface="Calibri" charset="0"/>
                <a:cs typeface="Times New Roman" charset="0"/>
              </a:rPr>
              <a:t>а) Метапредметная олимпиада;</a:t>
            </a:r>
            <a:endParaRPr lang="ru-RU" sz="1600" dirty="0" smtClean="0">
              <a:effectLst/>
              <a:latin typeface="Calibri" charset="0"/>
              <a:ea typeface="Calibri" charset="0"/>
              <a:cs typeface="Times New Roman" charset="0"/>
            </a:endParaRPr>
          </a:p>
          <a:p>
            <a:pPr>
              <a:spcAft>
                <a:spcPts val="0"/>
              </a:spcAft>
            </a:pPr>
            <a:r>
              <a:rPr lang="ru-RU" dirty="0" smtClean="0">
                <a:effectLst/>
                <a:latin typeface="Times New Roman" charset="0"/>
                <a:ea typeface="Calibri" charset="0"/>
                <a:cs typeface="Times New Roman" charset="0"/>
              </a:rPr>
              <a:t>б) </a:t>
            </a:r>
            <a:r>
              <a:rPr lang="ru-RU" dirty="0" err="1" smtClean="0">
                <a:effectLst/>
                <a:latin typeface="Times New Roman" charset="0"/>
                <a:ea typeface="Calibri" charset="0"/>
                <a:cs typeface="Times New Roman" charset="0"/>
              </a:rPr>
              <a:t>АтомМедиа</a:t>
            </a:r>
            <a:r>
              <a:rPr lang="ru-RU" dirty="0" smtClean="0">
                <a:effectLst/>
                <a:latin typeface="Times New Roman" charset="0"/>
                <a:ea typeface="Calibri" charset="0"/>
                <a:cs typeface="Times New Roman" charset="0"/>
              </a:rPr>
              <a:t> (</a:t>
            </a:r>
            <a:r>
              <a:rPr lang="ru-RU" dirty="0" err="1" smtClean="0">
                <a:effectLst/>
                <a:latin typeface="Times New Roman" charset="0"/>
                <a:ea typeface="Calibri" charset="0"/>
                <a:cs typeface="Times New Roman" charset="0"/>
              </a:rPr>
              <a:t>АтомТВ</a:t>
            </a:r>
            <a:r>
              <a:rPr lang="ru-RU" dirty="0" smtClean="0">
                <a:effectLst/>
                <a:latin typeface="Times New Roman" charset="0"/>
                <a:ea typeface="Calibri" charset="0"/>
                <a:cs typeface="Times New Roman" charset="0"/>
              </a:rPr>
              <a:t> и </a:t>
            </a:r>
            <a:r>
              <a:rPr lang="en-US" dirty="0" err="1" smtClean="0">
                <a:effectLst/>
                <a:latin typeface="Times New Roman" charset="0"/>
                <a:ea typeface="Calibri" charset="0"/>
                <a:cs typeface="Times New Roman" charset="0"/>
              </a:rPr>
              <a:t>Rosatomschool</a:t>
            </a:r>
            <a:r>
              <a:rPr lang="ru-RU" dirty="0" smtClean="0">
                <a:effectLst/>
                <a:latin typeface="Times New Roman" charset="0"/>
                <a:ea typeface="Calibri" charset="0"/>
                <a:cs typeface="Times New Roman" charset="0"/>
              </a:rPr>
              <a:t>);</a:t>
            </a:r>
            <a:endParaRPr lang="ru-RU" sz="1600" dirty="0" smtClean="0">
              <a:effectLst/>
              <a:latin typeface="Calibri" charset="0"/>
              <a:ea typeface="Calibri" charset="0"/>
              <a:cs typeface="Times New Roman" charset="0"/>
            </a:endParaRPr>
          </a:p>
          <a:p>
            <a:pPr>
              <a:spcAft>
                <a:spcPts val="0"/>
              </a:spcAft>
            </a:pPr>
            <a:r>
              <a:rPr lang="ru-RU" dirty="0" smtClean="0">
                <a:effectLst/>
                <a:latin typeface="Times New Roman" charset="0"/>
                <a:ea typeface="Calibri" charset="0"/>
                <a:cs typeface="Times New Roman" charset="0"/>
              </a:rPr>
              <a:t>в) Школа проектов;</a:t>
            </a:r>
            <a:endParaRPr lang="ru-RU" sz="1600" dirty="0" smtClean="0">
              <a:effectLst/>
              <a:latin typeface="Calibri" charset="0"/>
              <a:ea typeface="Calibri" charset="0"/>
              <a:cs typeface="Times New Roman" charset="0"/>
            </a:endParaRPr>
          </a:p>
          <a:p>
            <a:r>
              <a:rPr lang="ru-RU" dirty="0" smtClean="0">
                <a:effectLst/>
                <a:latin typeface="Times New Roman" charset="0"/>
                <a:ea typeface="Calibri" charset="0"/>
              </a:rPr>
              <a:t>г) Те-Арт Олимп «Школы Росатома».</a:t>
            </a:r>
            <a:r>
              <a:rPr lang="ru-RU" dirty="0" smtClean="0">
                <a:effectLst/>
              </a:rPr>
              <a:t> </a:t>
            </a:r>
            <a:endParaRPr lang="ru-RU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6250983" y="2962452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Aft>
                <a:spcPts val="0"/>
              </a:spcAft>
            </a:pPr>
            <a:r>
              <a:rPr lang="ru-RU" dirty="0" smtClean="0">
                <a:effectLst/>
                <a:latin typeface="Times New Roman" charset="0"/>
                <a:ea typeface="Calibri" charset="0"/>
                <a:cs typeface="Times New Roman" charset="0"/>
              </a:rPr>
              <a:t>а) Метапредметная олимпиада;</a:t>
            </a:r>
            <a:endParaRPr lang="ru-RU" sz="1600" dirty="0" smtClean="0">
              <a:effectLst/>
              <a:latin typeface="Calibri" charset="0"/>
              <a:ea typeface="Calibri" charset="0"/>
              <a:cs typeface="Times New Roman" charset="0"/>
            </a:endParaRPr>
          </a:p>
          <a:p>
            <a:pPr>
              <a:spcAft>
                <a:spcPts val="0"/>
              </a:spcAft>
            </a:pPr>
            <a:r>
              <a:rPr lang="ru-RU" dirty="0" smtClean="0">
                <a:effectLst/>
                <a:latin typeface="Times New Roman" charset="0"/>
                <a:ea typeface="Calibri" charset="0"/>
                <a:cs typeface="Times New Roman" charset="0"/>
              </a:rPr>
              <a:t>б) </a:t>
            </a:r>
            <a:r>
              <a:rPr lang="ru-RU" dirty="0" err="1" smtClean="0">
                <a:effectLst/>
                <a:latin typeface="Times New Roman" charset="0"/>
                <a:ea typeface="Calibri" charset="0"/>
                <a:cs typeface="Times New Roman" charset="0"/>
              </a:rPr>
              <a:t>АтомМедиа</a:t>
            </a:r>
            <a:r>
              <a:rPr lang="ru-RU" dirty="0" smtClean="0">
                <a:effectLst/>
                <a:latin typeface="Times New Roman" charset="0"/>
                <a:ea typeface="Calibri" charset="0"/>
                <a:cs typeface="Times New Roman" charset="0"/>
              </a:rPr>
              <a:t> (</a:t>
            </a:r>
            <a:r>
              <a:rPr lang="ru-RU" dirty="0" err="1" smtClean="0">
                <a:effectLst/>
                <a:latin typeface="Times New Roman" charset="0"/>
                <a:ea typeface="Calibri" charset="0"/>
                <a:cs typeface="Times New Roman" charset="0"/>
              </a:rPr>
              <a:t>АтомТВ</a:t>
            </a:r>
            <a:r>
              <a:rPr lang="ru-RU" dirty="0" smtClean="0">
                <a:effectLst/>
                <a:latin typeface="Times New Roman" charset="0"/>
                <a:ea typeface="Calibri" charset="0"/>
                <a:cs typeface="Times New Roman" charset="0"/>
              </a:rPr>
              <a:t> и </a:t>
            </a:r>
            <a:r>
              <a:rPr lang="en-US" dirty="0" err="1" smtClean="0">
                <a:effectLst/>
                <a:latin typeface="Times New Roman" charset="0"/>
                <a:ea typeface="Calibri" charset="0"/>
                <a:cs typeface="Times New Roman" charset="0"/>
              </a:rPr>
              <a:t>Rosatomschool</a:t>
            </a:r>
            <a:r>
              <a:rPr lang="ru-RU" dirty="0" smtClean="0">
                <a:effectLst/>
                <a:latin typeface="Times New Roman" charset="0"/>
                <a:ea typeface="Calibri" charset="0"/>
                <a:cs typeface="Times New Roman" charset="0"/>
              </a:rPr>
              <a:t>);</a:t>
            </a:r>
            <a:endParaRPr lang="ru-RU" sz="1600" dirty="0" smtClean="0">
              <a:effectLst/>
              <a:latin typeface="Calibri" charset="0"/>
              <a:ea typeface="Calibri" charset="0"/>
              <a:cs typeface="Times New Roman" charset="0"/>
            </a:endParaRPr>
          </a:p>
          <a:p>
            <a:pPr>
              <a:spcAft>
                <a:spcPts val="0"/>
              </a:spcAft>
            </a:pPr>
            <a:r>
              <a:rPr lang="ru-RU" dirty="0" smtClean="0">
                <a:effectLst/>
                <a:latin typeface="Times New Roman" charset="0"/>
                <a:ea typeface="Calibri" charset="0"/>
                <a:cs typeface="Times New Roman" charset="0"/>
              </a:rPr>
              <a:t>в) Школа проектов;</a:t>
            </a:r>
            <a:endParaRPr lang="ru-RU" sz="1600" dirty="0" smtClean="0">
              <a:effectLst/>
              <a:latin typeface="Calibri" charset="0"/>
              <a:ea typeface="Calibri" charset="0"/>
              <a:cs typeface="Times New Roman" charset="0"/>
            </a:endParaRPr>
          </a:p>
          <a:p>
            <a:r>
              <a:rPr lang="ru-RU" dirty="0" smtClean="0">
                <a:effectLst/>
                <a:latin typeface="Times New Roman" charset="0"/>
                <a:ea typeface="Calibri" charset="0"/>
              </a:rPr>
              <a:t>г) Те-Арт Олимп «Школы Росатома».</a:t>
            </a:r>
            <a:r>
              <a:rPr lang="ru-RU" dirty="0" smtClean="0">
                <a:effectLst/>
              </a:rPr>
              <a:t> </a:t>
            </a:r>
            <a:endParaRPr lang="ru-RU" dirty="0"/>
          </a:p>
        </p:txBody>
      </p:sp>
      <p:sp>
        <p:nvSpPr>
          <p:cNvPr id="19" name="TextBox 18"/>
          <p:cNvSpPr txBox="1"/>
          <p:nvPr/>
        </p:nvSpPr>
        <p:spPr>
          <a:xfrm>
            <a:off x="931330" y="4431417"/>
            <a:ext cx="28024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Дистанционные этапы: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259453" y="2374224"/>
            <a:ext cx="42730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Очные финалы с возможностью принимать участие дистанционно: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798591" y="4194055"/>
            <a:ext cx="42672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C00000"/>
                </a:solidFill>
              </a:rPr>
              <a:t>2</a:t>
            </a:r>
            <a:r>
              <a:rPr lang="ru-RU" sz="2400" b="1" dirty="0" smtClean="0">
                <a:solidFill>
                  <a:srgbClr val="C00000"/>
                </a:solidFill>
              </a:rPr>
              <a:t>. </a:t>
            </a:r>
            <a:r>
              <a:rPr lang="ru-RU" sz="2400" b="1" dirty="0" err="1" smtClean="0">
                <a:solidFill>
                  <a:srgbClr val="C00000"/>
                </a:solidFill>
              </a:rPr>
              <a:t>Ротируемые</a:t>
            </a:r>
            <a:r>
              <a:rPr lang="ru-RU" sz="2400" b="1" dirty="0" smtClean="0">
                <a:solidFill>
                  <a:srgbClr val="C00000"/>
                </a:solidFill>
              </a:rPr>
              <a:t> мероприятия</a:t>
            </a:r>
            <a:endParaRPr lang="ru-RU" sz="2400" b="1" dirty="0">
              <a:solidFill>
                <a:srgbClr val="C0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38510" y="2486463"/>
            <a:ext cx="28024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Дистанционные этапы: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92151" y="4851030"/>
            <a:ext cx="490478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dirty="0" smtClean="0">
                <a:effectLst/>
                <a:latin typeface="Times New Roman" charset="0"/>
                <a:ea typeface="Calibri" charset="0"/>
                <a:cs typeface="Times New Roman" charset="0"/>
              </a:rPr>
              <a:t>а) Мероприятие для юных инженеров</a:t>
            </a:r>
            <a:endParaRPr lang="ru-RU" sz="1600" dirty="0" smtClean="0">
              <a:effectLst/>
              <a:latin typeface="Calibri" charset="0"/>
              <a:ea typeface="Calibri" charset="0"/>
              <a:cs typeface="Times New Roman" charset="0"/>
            </a:endParaRPr>
          </a:p>
          <a:p>
            <a:pPr>
              <a:spcAft>
                <a:spcPts val="0"/>
              </a:spcAft>
            </a:pPr>
            <a:r>
              <a:rPr lang="ru-RU" dirty="0" smtClean="0">
                <a:effectLst/>
                <a:latin typeface="Times New Roman" charset="0"/>
                <a:ea typeface="Calibri" charset="0"/>
                <a:cs typeface="Times New Roman" charset="0"/>
              </a:rPr>
              <a:t>б) Мероприятие для дошкольников и их семей.</a:t>
            </a:r>
            <a:endParaRPr lang="ru-RU" sz="1600" dirty="0" smtClean="0">
              <a:effectLst/>
              <a:latin typeface="Calibri" charset="0"/>
              <a:ea typeface="Calibri" charset="0"/>
              <a:cs typeface="Times New Roman" charset="0"/>
            </a:endParaRPr>
          </a:p>
          <a:p>
            <a:pPr>
              <a:spcAft>
                <a:spcPts val="0"/>
              </a:spcAft>
            </a:pPr>
            <a:endParaRPr lang="ru-RU" sz="1600" dirty="0">
              <a:effectLst/>
              <a:latin typeface="Calibri" charset="0"/>
              <a:ea typeface="Calibri" charset="0"/>
              <a:cs typeface="Times New Roman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6259453" y="5898231"/>
            <a:ext cx="487937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>
                <a:latin typeface="Times New Roman" charset="0"/>
                <a:ea typeface="Calibri" charset="0"/>
                <a:cs typeface="Times New Roman" charset="0"/>
              </a:rPr>
              <a:t>в</a:t>
            </a:r>
            <a:r>
              <a:rPr lang="ru-RU" smtClean="0">
                <a:effectLst/>
                <a:latin typeface="Times New Roman" charset="0"/>
                <a:ea typeface="Calibri" charset="0"/>
                <a:cs typeface="Times New Roman" charset="0"/>
              </a:rPr>
              <a:t>) Отраслевые смены для одаренных детей городов Росатома</a:t>
            </a:r>
            <a:endParaRPr lang="ru-RU" sz="1600" dirty="0">
              <a:effectLst/>
              <a:latin typeface="Calibri" charset="0"/>
              <a:ea typeface="Calibri" charset="0"/>
              <a:cs typeface="Times New Roman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566833" y="4477583"/>
            <a:ext cx="42730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Очные финалы с возможностью принимать участие дистанционно: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6250982" y="5000815"/>
            <a:ext cx="490478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dirty="0" smtClean="0">
                <a:effectLst/>
                <a:latin typeface="Times New Roman" charset="0"/>
                <a:ea typeface="Calibri" charset="0"/>
                <a:cs typeface="Times New Roman" charset="0"/>
              </a:rPr>
              <a:t>а) Мероприятие для юных инженеров</a:t>
            </a:r>
            <a:endParaRPr lang="ru-RU" sz="1600" dirty="0" smtClean="0">
              <a:effectLst/>
              <a:latin typeface="Calibri" charset="0"/>
              <a:ea typeface="Calibri" charset="0"/>
              <a:cs typeface="Times New Roman" charset="0"/>
            </a:endParaRPr>
          </a:p>
          <a:p>
            <a:pPr>
              <a:spcAft>
                <a:spcPts val="0"/>
              </a:spcAft>
            </a:pPr>
            <a:r>
              <a:rPr lang="ru-RU" dirty="0" smtClean="0">
                <a:effectLst/>
                <a:latin typeface="Times New Roman" charset="0"/>
                <a:ea typeface="Calibri" charset="0"/>
                <a:cs typeface="Times New Roman" charset="0"/>
              </a:rPr>
              <a:t>б) Мероприятие для дошкольников и их семей.</a:t>
            </a:r>
            <a:endParaRPr lang="ru-RU" sz="1600" dirty="0" smtClean="0">
              <a:effectLst/>
              <a:latin typeface="Calibri" charset="0"/>
              <a:ea typeface="Calibri" charset="0"/>
              <a:cs typeface="Times New Roman" charset="0"/>
            </a:endParaRPr>
          </a:p>
          <a:p>
            <a:pPr>
              <a:spcAft>
                <a:spcPts val="0"/>
              </a:spcAft>
            </a:pPr>
            <a:endParaRPr lang="ru-RU" sz="1600" dirty="0">
              <a:effectLst/>
              <a:latin typeface="Calibri" charset="0"/>
              <a:ea typeface="Calibri" charset="0"/>
              <a:cs typeface="Times New Roman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360691" y="4804863"/>
            <a:ext cx="812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dirty="0" smtClean="0">
                <a:solidFill>
                  <a:srgbClr val="002060"/>
                </a:solidFill>
              </a:rPr>
              <a:t>+</a:t>
            </a:r>
            <a:endParaRPr lang="ru-RU" sz="6000" dirty="0">
              <a:solidFill>
                <a:srgbClr val="00206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111640" y="5626864"/>
            <a:ext cx="28024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Только </a:t>
            </a:r>
            <a:r>
              <a:rPr lang="ru-RU" b="1" dirty="0" err="1" smtClean="0">
                <a:solidFill>
                  <a:srgbClr val="C00000"/>
                </a:solidFill>
              </a:rPr>
              <a:t>оффлайн</a:t>
            </a:r>
            <a:r>
              <a:rPr lang="ru-RU" b="1" dirty="0" smtClean="0">
                <a:solidFill>
                  <a:srgbClr val="C00000"/>
                </a:solidFill>
              </a:rPr>
              <a:t>: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29" name="Изображение 2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2032000" cy="842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9483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3846" y="64308"/>
            <a:ext cx="10515600" cy="719756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Мероприятия для талантливых детей</a:t>
            </a:r>
            <a:endParaRPr lang="ru-RU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93183" y="852407"/>
            <a:ext cx="10515600" cy="586253"/>
          </a:xfrm>
        </p:spPr>
        <p:txBody>
          <a:bodyPr>
            <a:normAutofit fontScale="92500"/>
          </a:bodyPr>
          <a:lstStyle/>
          <a:p>
            <a:pPr marL="0" indent="0" algn="ctr">
              <a:buNone/>
            </a:pPr>
            <a:r>
              <a:rPr lang="ru-RU" b="1" dirty="0" smtClean="0"/>
              <a:t>Моделируем </a:t>
            </a:r>
            <a:r>
              <a:rPr lang="ru-RU" b="1" dirty="0"/>
              <a:t>смешанное образование (</a:t>
            </a:r>
            <a:r>
              <a:rPr lang="ru-RU" b="1" dirty="0" err="1" smtClean="0"/>
              <a:t>онлайн+оффлайн</a:t>
            </a:r>
            <a:r>
              <a:rPr lang="ru-RU" b="1" dirty="0"/>
              <a:t>) для </a:t>
            </a:r>
            <a:r>
              <a:rPr lang="ru-RU" b="1" dirty="0" smtClean="0"/>
              <a:t>детей</a:t>
            </a:r>
            <a:endParaRPr lang="ru-RU" b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92151" y="1490706"/>
            <a:ext cx="5023316" cy="5062493"/>
          </a:xfrm>
          <a:prstGeom prst="rect">
            <a:avLst/>
          </a:prstGeom>
          <a:noFill/>
          <a:ln w="50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6096000" y="1572164"/>
            <a:ext cx="5412783" cy="4981036"/>
          </a:xfrm>
          <a:prstGeom prst="rect">
            <a:avLst/>
          </a:prstGeom>
          <a:noFill/>
          <a:ln w="50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7467600" y="1655466"/>
            <a:ext cx="259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ОФФЛАЙН</a:t>
            </a:r>
            <a:endParaRPr lang="ru-RU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1236133" y="1655466"/>
            <a:ext cx="259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ОНЛАЙН</a:t>
            </a:r>
            <a:endParaRPr lang="ru-RU" b="1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192151" y="2871863"/>
            <a:ext cx="490478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dirty="0" smtClean="0">
                <a:effectLst/>
                <a:latin typeface="Times New Roman" charset="0"/>
                <a:ea typeface="Calibri" charset="0"/>
                <a:cs typeface="Times New Roman" charset="0"/>
              </a:rPr>
              <a:t>а) Мероприятия по инициативе атомклассов проекта «Школа Росатома»</a:t>
            </a:r>
          </a:p>
          <a:p>
            <a:pPr>
              <a:spcAft>
                <a:spcPts val="0"/>
              </a:spcAft>
            </a:pPr>
            <a:r>
              <a:rPr lang="ru-RU" dirty="0" smtClean="0">
                <a:latin typeface="Times New Roman" charset="0"/>
                <a:ea typeface="Calibri" charset="0"/>
                <a:cs typeface="Times New Roman" charset="0"/>
              </a:rPr>
              <a:t>План: около 50 дистанционных мероприятий в 2021 году</a:t>
            </a:r>
            <a:endParaRPr lang="ru-RU" dirty="0"/>
          </a:p>
        </p:txBody>
      </p:sp>
      <p:sp>
        <p:nvSpPr>
          <p:cNvPr id="22" name="TextBox 21"/>
          <p:cNvSpPr txBox="1"/>
          <p:nvPr/>
        </p:nvSpPr>
        <p:spPr>
          <a:xfrm>
            <a:off x="887064" y="2635151"/>
            <a:ext cx="36334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smtClean="0">
                <a:solidFill>
                  <a:srgbClr val="C00000"/>
                </a:solidFill>
              </a:rPr>
              <a:t>Онлайн мероприятия: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264120" y="5609391"/>
            <a:ext cx="487937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dirty="0">
                <a:latin typeface="Times New Roman" charset="0"/>
                <a:ea typeface="Calibri" charset="0"/>
                <a:cs typeface="Times New Roman" charset="0"/>
              </a:rPr>
              <a:t>в</a:t>
            </a:r>
            <a:r>
              <a:rPr lang="ru-RU" dirty="0" smtClean="0">
                <a:effectLst/>
                <a:latin typeface="Times New Roman" charset="0"/>
                <a:ea typeface="Calibri" charset="0"/>
                <a:cs typeface="Times New Roman" charset="0"/>
              </a:rPr>
              <a:t>) Международные умные каникулы со «Школой Росатома» - онлайн</a:t>
            </a:r>
            <a:endParaRPr lang="ru-RU" sz="1600" dirty="0">
              <a:effectLst/>
              <a:latin typeface="Calibri" charset="0"/>
              <a:ea typeface="Calibri" charset="0"/>
              <a:cs typeface="Times New Roman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290661" y="2996517"/>
            <a:ext cx="812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dirty="0" smtClean="0">
                <a:solidFill>
                  <a:srgbClr val="002060"/>
                </a:solidFill>
              </a:rPr>
              <a:t>+</a:t>
            </a:r>
            <a:endParaRPr lang="ru-RU" sz="6000" dirty="0">
              <a:solidFill>
                <a:srgbClr val="002060"/>
              </a:solidFill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6096000" y="4100475"/>
            <a:ext cx="490478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dirty="0">
                <a:latin typeface="Times New Roman" charset="0"/>
                <a:ea typeface="Calibri" charset="0"/>
                <a:cs typeface="Times New Roman" charset="0"/>
              </a:rPr>
              <a:t>б</a:t>
            </a:r>
            <a:r>
              <a:rPr lang="ru-RU" dirty="0" smtClean="0">
                <a:effectLst/>
                <a:latin typeface="Times New Roman" charset="0"/>
                <a:ea typeface="Calibri" charset="0"/>
                <a:cs typeface="Times New Roman" charset="0"/>
              </a:rPr>
              <a:t>)  </a:t>
            </a:r>
            <a:r>
              <a:rPr lang="ru-RU" dirty="0" err="1" smtClean="0">
                <a:effectLst/>
                <a:latin typeface="Times New Roman" charset="0"/>
                <a:ea typeface="Calibri" charset="0"/>
                <a:cs typeface="Times New Roman" charset="0"/>
              </a:rPr>
              <a:t>Атомсмена</a:t>
            </a:r>
            <a:r>
              <a:rPr lang="ru-RU" dirty="0" smtClean="0">
                <a:effectLst/>
                <a:latin typeface="Times New Roman" charset="0"/>
                <a:ea typeface="Calibri" charset="0"/>
                <a:cs typeface="Times New Roman" charset="0"/>
              </a:rPr>
              <a:t> в МДЦ «Артек» (смена для учащихся атомклассов)</a:t>
            </a:r>
          </a:p>
          <a:p>
            <a:pPr>
              <a:spcAft>
                <a:spcPts val="0"/>
              </a:spcAft>
            </a:pPr>
            <a:r>
              <a:rPr lang="ru-RU" dirty="0" smtClean="0">
                <a:latin typeface="Times New Roman" charset="0"/>
                <a:ea typeface="Calibri" charset="0"/>
                <a:cs typeface="Times New Roman" charset="0"/>
              </a:rPr>
              <a:t>«</a:t>
            </a:r>
            <a:r>
              <a:rPr lang="ru-RU" dirty="0" err="1" smtClean="0">
                <a:latin typeface="Times New Roman" charset="0"/>
                <a:ea typeface="Calibri" charset="0"/>
                <a:cs typeface="Times New Roman" charset="0"/>
              </a:rPr>
              <a:t>Атомвстречи</a:t>
            </a:r>
            <a:r>
              <a:rPr lang="ru-RU" dirty="0" smtClean="0">
                <a:latin typeface="Times New Roman" charset="0"/>
                <a:ea typeface="Calibri" charset="0"/>
                <a:cs typeface="Times New Roman" charset="0"/>
              </a:rPr>
              <a:t>» в рамках </a:t>
            </a:r>
            <a:r>
              <a:rPr lang="ru-RU" dirty="0" err="1" smtClean="0">
                <a:latin typeface="Times New Roman" charset="0"/>
                <a:ea typeface="Calibri" charset="0"/>
                <a:cs typeface="Times New Roman" charset="0"/>
              </a:rPr>
              <a:t>Атомсмены</a:t>
            </a:r>
            <a:r>
              <a:rPr lang="ru-RU" dirty="0" smtClean="0">
                <a:latin typeface="Times New Roman" charset="0"/>
                <a:ea typeface="Calibri" charset="0"/>
                <a:cs typeface="Times New Roman" charset="0"/>
              </a:rPr>
              <a:t>.</a:t>
            </a:r>
            <a:endParaRPr lang="ru-RU" dirty="0"/>
          </a:p>
        </p:txBody>
      </p:sp>
      <p:sp>
        <p:nvSpPr>
          <p:cNvPr id="30" name="TextBox 29"/>
          <p:cNvSpPr txBox="1"/>
          <p:nvPr/>
        </p:nvSpPr>
        <p:spPr>
          <a:xfrm>
            <a:off x="6731646" y="3731143"/>
            <a:ext cx="36334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Только </a:t>
            </a:r>
            <a:r>
              <a:rPr lang="ru-RU" b="1" dirty="0" err="1" smtClean="0">
                <a:solidFill>
                  <a:srgbClr val="C00000"/>
                </a:solidFill>
              </a:rPr>
              <a:t>оффлайн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236133" y="5278450"/>
            <a:ext cx="36334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Онлайн-смены: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32" name="Изображение 3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2032000" cy="842702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3809997" y="2024798"/>
            <a:ext cx="42672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C00000"/>
                </a:solidFill>
              </a:rPr>
              <a:t>3</a:t>
            </a:r>
            <a:r>
              <a:rPr lang="ru-RU" sz="2400" b="1" dirty="0" smtClean="0">
                <a:solidFill>
                  <a:srgbClr val="C00000"/>
                </a:solidFill>
              </a:rPr>
              <a:t>. Детские программы</a:t>
            </a:r>
            <a:endParaRPr lang="ru-RU" sz="2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93107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32651"/>
            <a:ext cx="10515600" cy="719756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Мероприятия для педагогов</a:t>
            </a:r>
            <a:endParaRPr lang="ru-RU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93183" y="852407"/>
            <a:ext cx="10515600" cy="586253"/>
          </a:xfrm>
        </p:spPr>
        <p:txBody>
          <a:bodyPr>
            <a:normAutofit fontScale="85000" lnSpcReduction="10000"/>
          </a:bodyPr>
          <a:lstStyle/>
          <a:p>
            <a:pPr marL="0" indent="0" algn="ctr">
              <a:buNone/>
            </a:pPr>
            <a:r>
              <a:rPr lang="ru-RU" b="1" dirty="0" smtClean="0"/>
              <a:t>Моделируем </a:t>
            </a:r>
            <a:r>
              <a:rPr lang="ru-RU" b="1" dirty="0"/>
              <a:t>смешанное образование (</a:t>
            </a:r>
            <a:r>
              <a:rPr lang="ru-RU" b="1" dirty="0" err="1" smtClean="0"/>
              <a:t>онлайн+оффлайн</a:t>
            </a:r>
            <a:r>
              <a:rPr lang="ru-RU" b="1" dirty="0"/>
              <a:t>) для </a:t>
            </a:r>
            <a:r>
              <a:rPr lang="ru-RU" b="1" dirty="0" smtClean="0"/>
              <a:t>педагогов</a:t>
            </a:r>
            <a:endParaRPr lang="ru-RU" b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92151" y="1490706"/>
            <a:ext cx="5023316" cy="5062493"/>
          </a:xfrm>
          <a:prstGeom prst="rect">
            <a:avLst/>
          </a:prstGeom>
          <a:noFill/>
          <a:ln w="50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6096000" y="1572164"/>
            <a:ext cx="5412783" cy="4981036"/>
          </a:xfrm>
          <a:prstGeom prst="rect">
            <a:avLst/>
          </a:prstGeom>
          <a:noFill/>
          <a:ln w="50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7467600" y="1655466"/>
            <a:ext cx="259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ОФФЛАЙН</a:t>
            </a:r>
            <a:endParaRPr lang="ru-RU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1236133" y="1655466"/>
            <a:ext cx="259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ОНЛАЙН</a:t>
            </a:r>
            <a:endParaRPr lang="ru-RU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3809997" y="2024798"/>
            <a:ext cx="42672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</a:rPr>
              <a:t>1. Конкурсные программы</a:t>
            </a:r>
            <a:endParaRPr lang="ru-RU" sz="2400" b="1" dirty="0">
              <a:solidFill>
                <a:srgbClr val="C00000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192151" y="2871863"/>
            <a:ext cx="490478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effectLst/>
                <a:latin typeface="Times New Roman" charset="0"/>
                <a:ea typeface="Calibri" charset="0"/>
                <a:cs typeface="Times New Roman" charset="0"/>
              </a:rPr>
              <a:t>а) </a:t>
            </a:r>
            <a:r>
              <a:rPr lang="en-US" b="1" dirty="0"/>
              <a:t>#</a:t>
            </a:r>
            <a:r>
              <a:rPr lang="ru-RU" b="1" dirty="0" err="1"/>
              <a:t>ШколаРосатомаЭтоМы</a:t>
            </a:r>
            <a:endParaRPr lang="ru-RU" dirty="0"/>
          </a:p>
          <a:p>
            <a:pPr marL="285750" indent="-285750">
              <a:buFontTx/>
              <a:buChar char="-"/>
            </a:pPr>
            <a:r>
              <a:rPr lang="ru-RU" dirty="0" smtClean="0"/>
              <a:t>Педагогические интернатуры  </a:t>
            </a:r>
          </a:p>
          <a:p>
            <a:pPr marL="285750" indent="-285750">
              <a:buFontTx/>
              <a:buChar char="-"/>
            </a:pPr>
            <a:r>
              <a:rPr lang="ru-RU" dirty="0" smtClean="0"/>
              <a:t>«</a:t>
            </a:r>
            <a:r>
              <a:rPr lang="ru-RU" dirty="0" err="1" smtClean="0"/>
              <a:t>НЕшкольные</a:t>
            </a:r>
            <a:r>
              <a:rPr lang="ru-RU" dirty="0" smtClean="0"/>
              <a:t> </a:t>
            </a:r>
            <a:r>
              <a:rPr lang="ru-RU" dirty="0" err="1" smtClean="0"/>
              <a:t>Неуроки</a:t>
            </a:r>
            <a:r>
              <a:rPr lang="ru-RU" dirty="0" smtClean="0"/>
              <a:t>»</a:t>
            </a:r>
            <a:r>
              <a:rPr lang="ru-RU" dirty="0" smtClean="0">
                <a:effectLst/>
              </a:rPr>
              <a:t> </a:t>
            </a:r>
            <a:endParaRPr lang="ru-RU" dirty="0"/>
          </a:p>
          <a:p>
            <a:r>
              <a:rPr lang="ru-RU" b="1" dirty="0">
                <a:solidFill>
                  <a:srgbClr val="7030A0"/>
                </a:solidFill>
              </a:rPr>
              <a:t>б</a:t>
            </a:r>
            <a:r>
              <a:rPr lang="ru-RU" b="1" dirty="0" smtClean="0">
                <a:solidFill>
                  <a:srgbClr val="7030A0"/>
                </a:solidFill>
                <a:effectLst/>
              </a:rPr>
              <a:t>) Конкурсная программа проекта «Школа Росатома»:</a:t>
            </a:r>
          </a:p>
          <a:p>
            <a:r>
              <a:rPr lang="ru-RU" b="1" dirty="0" smtClean="0">
                <a:solidFill>
                  <a:srgbClr val="7030A0"/>
                </a:solidFill>
              </a:rPr>
              <a:t>- Конкурс учителей;</a:t>
            </a:r>
            <a:br>
              <a:rPr lang="ru-RU" b="1" dirty="0" smtClean="0">
                <a:solidFill>
                  <a:srgbClr val="7030A0"/>
                </a:solidFill>
              </a:rPr>
            </a:br>
            <a:r>
              <a:rPr lang="ru-RU" b="1" dirty="0" smtClean="0">
                <a:solidFill>
                  <a:srgbClr val="7030A0"/>
                </a:solidFill>
              </a:rPr>
              <a:t>- Конкурс воспитателей;</a:t>
            </a:r>
          </a:p>
          <a:p>
            <a:r>
              <a:rPr lang="ru-RU" b="1" dirty="0" smtClean="0">
                <a:solidFill>
                  <a:srgbClr val="7030A0"/>
                </a:solidFill>
                <a:effectLst/>
              </a:rPr>
              <a:t>- Конкурс образовательных организаций.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7064" y="2635151"/>
            <a:ext cx="36334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Только онлайн: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264120" y="5609391"/>
            <a:ext cx="487937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dirty="0">
                <a:latin typeface="Times New Roman" charset="0"/>
                <a:ea typeface="Calibri" charset="0"/>
                <a:cs typeface="Times New Roman" charset="0"/>
              </a:rPr>
              <a:t>в</a:t>
            </a:r>
            <a:r>
              <a:rPr lang="ru-RU" dirty="0" smtClean="0">
                <a:effectLst/>
                <a:latin typeface="Times New Roman" charset="0"/>
                <a:ea typeface="Calibri" charset="0"/>
                <a:cs typeface="Times New Roman" charset="0"/>
              </a:rPr>
              <a:t>) Международные умные каникулы со «Школой Росатома» - онлайн</a:t>
            </a:r>
            <a:endParaRPr lang="ru-RU" sz="1600" dirty="0">
              <a:effectLst/>
              <a:latin typeface="Calibri" charset="0"/>
              <a:ea typeface="Calibri" charset="0"/>
              <a:cs typeface="Times New Roman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283200" y="3536827"/>
            <a:ext cx="812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dirty="0" smtClean="0">
                <a:solidFill>
                  <a:srgbClr val="002060"/>
                </a:solidFill>
              </a:rPr>
              <a:t>+</a:t>
            </a:r>
            <a:endParaRPr lang="ru-RU" sz="6000" dirty="0">
              <a:solidFill>
                <a:srgbClr val="00206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6105112" y="3737045"/>
            <a:ext cx="524868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7030A0"/>
                </a:solidFill>
              </a:rPr>
              <a:t>б</a:t>
            </a:r>
            <a:r>
              <a:rPr lang="ru-RU" b="1" dirty="0" smtClean="0">
                <a:solidFill>
                  <a:srgbClr val="7030A0"/>
                </a:solidFill>
                <a:effectLst/>
              </a:rPr>
              <a:t>) Конкурсная программа проекта «Школа Росатома»:</a:t>
            </a:r>
          </a:p>
          <a:p>
            <a:r>
              <a:rPr lang="ru-RU" b="1" dirty="0" smtClean="0">
                <a:solidFill>
                  <a:srgbClr val="7030A0"/>
                </a:solidFill>
              </a:rPr>
              <a:t>- Конкурс учителей;</a:t>
            </a:r>
            <a:br>
              <a:rPr lang="ru-RU" b="1" dirty="0" smtClean="0">
                <a:solidFill>
                  <a:srgbClr val="7030A0"/>
                </a:solidFill>
              </a:rPr>
            </a:br>
            <a:r>
              <a:rPr lang="ru-RU" b="1" dirty="0" smtClean="0">
                <a:solidFill>
                  <a:srgbClr val="7030A0"/>
                </a:solidFill>
              </a:rPr>
              <a:t>- Конкурс воспитателей;</a:t>
            </a:r>
          </a:p>
          <a:p>
            <a:r>
              <a:rPr lang="ru-RU" b="1" dirty="0" smtClean="0">
                <a:solidFill>
                  <a:srgbClr val="7030A0"/>
                </a:solidFill>
                <a:effectLst/>
              </a:rPr>
              <a:t>- Конкурс образовательных организаций.</a:t>
            </a:r>
          </a:p>
          <a:p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022599" y="5141189"/>
            <a:ext cx="5909733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C00000"/>
                </a:solidFill>
              </a:rPr>
              <a:t>2</a:t>
            </a:r>
            <a:r>
              <a:rPr lang="ru-RU" sz="2400" b="1" dirty="0" smtClean="0">
                <a:solidFill>
                  <a:srgbClr val="C00000"/>
                </a:solidFill>
              </a:rPr>
              <a:t>. Мероприятия сети школ и детских садов</a:t>
            </a:r>
            <a:endParaRPr lang="ru-RU" sz="2400" b="1" dirty="0">
              <a:solidFill>
                <a:srgbClr val="C0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096000" y="3213661"/>
            <a:ext cx="5345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Очный финал в одном из городов+ полноценный формат дистанционного участия в финале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19" name="Изображение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2032000" cy="842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7637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97867" y="500062"/>
            <a:ext cx="7255933" cy="1325563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Миссия проекта: мы проектируем будущее и оказываемся в нем раньше других</a:t>
            </a:r>
            <a:endParaRPr lang="ru-RU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8533" y="2302933"/>
            <a:ext cx="7984417" cy="4741334"/>
          </a:xfrm>
        </p:spPr>
        <p:txBody>
          <a:bodyPr>
            <a:normAutofit fontScale="77500" lnSpcReduction="20000"/>
          </a:bodyPr>
          <a:lstStyle/>
          <a:p>
            <a:r>
              <a:rPr lang="ru-RU" dirty="0" smtClean="0">
                <a:solidFill>
                  <a:srgbClr val="002060"/>
                </a:solidFill>
              </a:rPr>
              <a:t>Мы создали Инновационную сеть образовательных организаций (8 школ и 9 детских садов), которая в рамках проекта внедрила способы реализовали ФГОС дошкольного образования и ФГОС старшей школы на самом высоком уровне требований раньше всех в России.</a:t>
            </a:r>
          </a:p>
          <a:p>
            <a:r>
              <a:rPr lang="ru-RU" dirty="0" smtClean="0">
                <a:solidFill>
                  <a:srgbClr val="002060"/>
                </a:solidFill>
              </a:rPr>
              <a:t>Мы уже 10 лет моделируем варианты встраивания дистанционных технологий в образовательный процесс (уже 10 лет учителя в конкурсной программе участвуют в дистанционных этапах, а в мероприятиях для талантливых детей уже более 5 лет имеется обучающий дистанционный этап, уже два года мероприятия Сети атомклассов проекта «Школа Росатома» проводятся в дистанционном формате.</a:t>
            </a:r>
          </a:p>
          <a:p>
            <a:pPr marL="0" indent="0" algn="ctr">
              <a:buNone/>
            </a:pP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Во многом благодаря этому наши школы и детские сады были подготовлены к кризисной ситуации, связанной с переходом на вынужденную самоизоляцию и дистанционной обучение</a:t>
            </a:r>
            <a:endParaRPr lang="ru-RU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797300" cy="1574800"/>
          </a:xfrm>
          <a:prstGeom prst="rect">
            <a:avLst/>
          </a:prstGeom>
        </p:spPr>
      </p:pic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02950" y="2302933"/>
            <a:ext cx="4089050" cy="31877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102950" y="5490633"/>
            <a:ext cx="40890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002060"/>
                </a:solidFill>
              </a:rPr>
              <a:t>Скриншот экрана с дистанционного финала мероприятия «Скорая педагогическая помощь» (Зеленогорск, МБДОУ №32 </a:t>
            </a:r>
            <a:r>
              <a:rPr lang="ru-RU" smtClean="0">
                <a:solidFill>
                  <a:srgbClr val="002060"/>
                </a:solidFill>
              </a:rPr>
              <a:t>«Страна чудес»</a:t>
            </a:r>
            <a:endParaRPr lang="ru-RU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720749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32651"/>
            <a:ext cx="10515600" cy="719756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Мероприятия для педагогов</a:t>
            </a:r>
            <a:endParaRPr lang="ru-RU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93183" y="852407"/>
            <a:ext cx="10515600" cy="586253"/>
          </a:xfrm>
        </p:spPr>
        <p:txBody>
          <a:bodyPr>
            <a:normAutofit fontScale="85000" lnSpcReduction="10000"/>
          </a:bodyPr>
          <a:lstStyle/>
          <a:p>
            <a:pPr marL="0" indent="0" algn="ctr">
              <a:buNone/>
            </a:pPr>
            <a:r>
              <a:rPr lang="ru-RU" b="1" dirty="0" smtClean="0"/>
              <a:t>Моделируем </a:t>
            </a:r>
            <a:r>
              <a:rPr lang="ru-RU" b="1" dirty="0"/>
              <a:t>смешанное образование (</a:t>
            </a:r>
            <a:r>
              <a:rPr lang="ru-RU" b="1" dirty="0" err="1" smtClean="0"/>
              <a:t>онлайн+оффлайн</a:t>
            </a:r>
            <a:r>
              <a:rPr lang="ru-RU" b="1" dirty="0"/>
              <a:t>) для </a:t>
            </a:r>
            <a:r>
              <a:rPr lang="ru-RU" b="1" dirty="0" smtClean="0"/>
              <a:t>педагогов</a:t>
            </a:r>
            <a:endParaRPr lang="ru-RU" b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92151" y="1490706"/>
            <a:ext cx="5023316" cy="5062493"/>
          </a:xfrm>
          <a:prstGeom prst="rect">
            <a:avLst/>
          </a:prstGeom>
          <a:noFill/>
          <a:ln w="50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6096000" y="1572164"/>
            <a:ext cx="5412783" cy="4981036"/>
          </a:xfrm>
          <a:prstGeom prst="rect">
            <a:avLst/>
          </a:prstGeom>
          <a:noFill/>
          <a:ln w="50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7467600" y="1655466"/>
            <a:ext cx="259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ОФФЛАЙН</a:t>
            </a:r>
            <a:endParaRPr lang="ru-RU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1236133" y="1655466"/>
            <a:ext cx="259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ОНЛАЙН</a:t>
            </a:r>
            <a:endParaRPr lang="ru-RU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2442633" y="1972899"/>
            <a:ext cx="6629401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C00000"/>
                </a:solidFill>
              </a:rPr>
              <a:t>3</a:t>
            </a:r>
            <a:r>
              <a:rPr lang="ru-RU" sz="2400" b="1" dirty="0" smtClean="0">
                <a:solidFill>
                  <a:srgbClr val="C00000"/>
                </a:solidFill>
              </a:rPr>
              <a:t>. Методические марафоны «Школы Росатома»</a:t>
            </a:r>
            <a:endParaRPr lang="ru-RU" sz="2400" b="1" dirty="0">
              <a:solidFill>
                <a:srgbClr val="C00000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192151" y="2560856"/>
            <a:ext cx="490478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charset="0"/>
                <a:ea typeface="Calibri" charset="0"/>
                <a:cs typeface="Times New Roman" charset="0"/>
              </a:rPr>
              <a:t>Представление э</a:t>
            </a:r>
            <a:r>
              <a:rPr lang="ru-RU" dirty="0" smtClean="0">
                <a:effectLst/>
                <a:latin typeface="Times New Roman" charset="0"/>
                <a:ea typeface="Calibri" charset="0"/>
                <a:cs typeface="Times New Roman" charset="0"/>
              </a:rPr>
              <a:t>ффективных кейсов разворачивания педагогических технологий</a:t>
            </a:r>
          </a:p>
          <a:p>
            <a:endParaRPr lang="ru-RU" b="1" dirty="0">
              <a:solidFill>
                <a:srgbClr val="7030A0"/>
              </a:solidFill>
              <a:latin typeface="Times New Roman" charset="0"/>
              <a:ea typeface="Calibri" charset="0"/>
              <a:cs typeface="Times New Roman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59366" y="2329362"/>
            <a:ext cx="36334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Только онлайн: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438183" y="3842817"/>
            <a:ext cx="812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dirty="0" smtClean="0">
                <a:solidFill>
                  <a:srgbClr val="002060"/>
                </a:solidFill>
              </a:rPr>
              <a:t>+</a:t>
            </a:r>
            <a:endParaRPr lang="ru-RU" sz="6000" dirty="0">
              <a:solidFill>
                <a:srgbClr val="00206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236133" y="4773545"/>
            <a:ext cx="9431867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C00000"/>
                </a:solidFill>
              </a:rPr>
              <a:t>5</a:t>
            </a:r>
            <a:r>
              <a:rPr lang="ru-RU" sz="2400" b="1" dirty="0" smtClean="0">
                <a:solidFill>
                  <a:srgbClr val="C00000"/>
                </a:solidFill>
              </a:rPr>
              <a:t>. Программа развивающих семинаров для школ-участниц Сети атомклассов проекта «Школа Росатома»</a:t>
            </a:r>
            <a:endParaRPr lang="ru-RU" sz="2400" b="1" dirty="0">
              <a:solidFill>
                <a:srgbClr val="C0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993183" y="3276573"/>
            <a:ext cx="9962683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</a:rPr>
              <a:t>4. Программа развивающих семинаров для школ и детских садов </a:t>
            </a:r>
            <a:r>
              <a:rPr lang="mr-IN" sz="2400" b="1" dirty="0" smtClean="0">
                <a:solidFill>
                  <a:srgbClr val="C00000"/>
                </a:solidFill>
              </a:rPr>
              <a:t>–</a:t>
            </a:r>
            <a:r>
              <a:rPr lang="ru-RU" sz="2400" b="1" dirty="0" smtClean="0">
                <a:solidFill>
                  <a:srgbClr val="C00000"/>
                </a:solidFill>
              </a:rPr>
              <a:t> участников Инновационной сети «Школа Росатома»</a:t>
            </a:r>
            <a:endParaRPr lang="ru-RU" sz="2400" b="1" dirty="0">
              <a:solidFill>
                <a:srgbClr val="C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40267" y="4107570"/>
            <a:ext cx="46566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Проектные семинары под перспективные задачи развития образования</a:t>
            </a:r>
            <a:endParaRPr lang="ru-RU" dirty="0"/>
          </a:p>
        </p:txBody>
      </p:sp>
      <p:sp>
        <p:nvSpPr>
          <p:cNvPr id="20" name="TextBox 19"/>
          <p:cNvSpPr txBox="1"/>
          <p:nvPr/>
        </p:nvSpPr>
        <p:spPr>
          <a:xfrm>
            <a:off x="6275091" y="4039118"/>
            <a:ext cx="46566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Экспертные семинары на базе образовательных организаций-участниц сети</a:t>
            </a:r>
            <a:endParaRPr lang="ru-RU" dirty="0"/>
          </a:p>
        </p:txBody>
      </p:sp>
      <p:sp>
        <p:nvSpPr>
          <p:cNvPr id="21" name="TextBox 20"/>
          <p:cNvSpPr txBox="1"/>
          <p:nvPr/>
        </p:nvSpPr>
        <p:spPr>
          <a:xfrm>
            <a:off x="462367" y="5735985"/>
            <a:ext cx="46566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Проектные семинары под перспективные задачи развития образования</a:t>
            </a:r>
            <a:endParaRPr lang="ru-RU" dirty="0"/>
          </a:p>
        </p:txBody>
      </p:sp>
      <p:sp>
        <p:nvSpPr>
          <p:cNvPr id="23" name="TextBox 22"/>
          <p:cNvSpPr txBox="1"/>
          <p:nvPr/>
        </p:nvSpPr>
        <p:spPr>
          <a:xfrm>
            <a:off x="6299200" y="5646850"/>
            <a:ext cx="46566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Экспертные семинары на базе образовательных организаций-участниц сети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40267" y="3276573"/>
            <a:ext cx="10769600" cy="3158345"/>
          </a:xfrm>
          <a:prstGeom prst="rect">
            <a:avLst/>
          </a:prstGeom>
          <a:noFill/>
          <a:ln w="38100"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5" name="Изображение 2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2032000" cy="842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28258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32651"/>
            <a:ext cx="10515600" cy="719756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Мероприятия для семей</a:t>
            </a:r>
            <a:endParaRPr lang="ru-RU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93183" y="852407"/>
            <a:ext cx="10515600" cy="586253"/>
          </a:xfrm>
        </p:spPr>
        <p:txBody>
          <a:bodyPr>
            <a:normAutofit fontScale="92500"/>
          </a:bodyPr>
          <a:lstStyle/>
          <a:p>
            <a:pPr marL="0" indent="0" algn="ctr">
              <a:buNone/>
            </a:pPr>
            <a:r>
              <a:rPr lang="ru-RU" b="1" dirty="0" smtClean="0"/>
              <a:t>Моделируем </a:t>
            </a:r>
            <a:r>
              <a:rPr lang="ru-RU" b="1" dirty="0"/>
              <a:t>смешанное образование (</a:t>
            </a:r>
            <a:r>
              <a:rPr lang="ru-RU" b="1" dirty="0" err="1" smtClean="0"/>
              <a:t>онлайн+оффлайн</a:t>
            </a:r>
            <a:r>
              <a:rPr lang="ru-RU" b="1" dirty="0"/>
              <a:t>) для </a:t>
            </a:r>
            <a:r>
              <a:rPr lang="ru-RU" b="1" dirty="0" smtClean="0"/>
              <a:t>семей</a:t>
            </a:r>
            <a:endParaRPr lang="ru-RU" b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92151" y="1490706"/>
            <a:ext cx="5023316" cy="5062493"/>
          </a:xfrm>
          <a:prstGeom prst="rect">
            <a:avLst/>
          </a:prstGeom>
          <a:noFill/>
          <a:ln w="50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6096000" y="1572164"/>
            <a:ext cx="5412783" cy="4981036"/>
          </a:xfrm>
          <a:prstGeom prst="rect">
            <a:avLst/>
          </a:prstGeom>
          <a:noFill/>
          <a:ln w="50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7467600" y="1655466"/>
            <a:ext cx="259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ОФФЛАЙН</a:t>
            </a:r>
            <a:endParaRPr lang="ru-RU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1236133" y="1655466"/>
            <a:ext cx="259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ОНЛАЙН</a:t>
            </a:r>
            <a:endParaRPr lang="ru-RU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3809997" y="2024798"/>
            <a:ext cx="42672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</a:rPr>
              <a:t>1. Семейные программы</a:t>
            </a:r>
            <a:endParaRPr lang="ru-RU" sz="2400" b="1" dirty="0">
              <a:solidFill>
                <a:srgbClr val="C00000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192151" y="2871863"/>
            <a:ext cx="490478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dirty="0" smtClean="0">
                <a:effectLst/>
                <a:latin typeface="Times New Roman" charset="0"/>
                <a:ea typeface="Calibri" charset="0"/>
                <a:cs typeface="Times New Roman" charset="0"/>
              </a:rPr>
              <a:t>а) </a:t>
            </a:r>
            <a:r>
              <a:rPr lang="en-US" dirty="0" smtClean="0">
                <a:effectLst/>
                <a:latin typeface="Times New Roman" charset="0"/>
                <a:ea typeface="Calibri" charset="0"/>
                <a:cs typeface="Times New Roman" charset="0"/>
              </a:rPr>
              <a:t>#</a:t>
            </a:r>
            <a:r>
              <a:rPr lang="ru-RU" dirty="0" err="1" smtClean="0">
                <a:effectLst/>
                <a:latin typeface="Times New Roman" charset="0"/>
                <a:ea typeface="Calibri" charset="0"/>
                <a:cs typeface="Times New Roman" charset="0"/>
              </a:rPr>
              <a:t>ВсейСемьейСоШколойРосатома</a:t>
            </a:r>
            <a:endParaRPr lang="ru-RU" dirty="0" smtClean="0">
              <a:effectLst/>
              <a:latin typeface="Times New Roman" charset="0"/>
              <a:ea typeface="Calibri" charset="0"/>
              <a:cs typeface="Times New Roman" charset="0"/>
            </a:endParaRPr>
          </a:p>
          <a:p>
            <a:pPr marL="285750" indent="-285750">
              <a:spcAft>
                <a:spcPts val="0"/>
              </a:spcAft>
              <a:buFontTx/>
              <a:buChar char="-"/>
            </a:pPr>
            <a:r>
              <a:rPr lang="ru-RU" dirty="0" smtClean="0">
                <a:latin typeface="Times New Roman" charset="0"/>
                <a:ea typeface="Calibri" charset="0"/>
                <a:cs typeface="Times New Roman" charset="0"/>
              </a:rPr>
              <a:t>дошкольники;</a:t>
            </a:r>
          </a:p>
          <a:p>
            <a:pPr marL="285750" indent="-285750">
              <a:spcAft>
                <a:spcPts val="0"/>
              </a:spcAft>
              <a:buFontTx/>
              <a:buChar char="-"/>
            </a:pPr>
            <a:r>
              <a:rPr lang="ru-RU" dirty="0">
                <a:latin typeface="Times New Roman" charset="0"/>
                <a:ea typeface="Calibri" charset="0"/>
                <a:cs typeface="Times New Roman" charset="0"/>
              </a:rPr>
              <a:t>м</a:t>
            </a:r>
            <a:r>
              <a:rPr lang="ru-RU" dirty="0" smtClean="0">
                <a:latin typeface="Times New Roman" charset="0"/>
                <a:ea typeface="Calibri" charset="0"/>
                <a:cs typeface="Times New Roman" charset="0"/>
              </a:rPr>
              <a:t>ладшие подростки;</a:t>
            </a:r>
          </a:p>
          <a:p>
            <a:pPr marL="285750" indent="-285750">
              <a:spcAft>
                <a:spcPts val="0"/>
              </a:spcAft>
              <a:buFontTx/>
              <a:buChar char="-"/>
            </a:pPr>
            <a:r>
              <a:rPr lang="ru-RU" dirty="0" smtClean="0">
                <a:latin typeface="Times New Roman" charset="0"/>
                <a:ea typeface="Calibri" charset="0"/>
                <a:cs typeface="Times New Roman" charset="0"/>
              </a:rPr>
              <a:t>Старшие подростки.</a:t>
            </a:r>
            <a:endParaRPr lang="ru-RU" dirty="0"/>
          </a:p>
        </p:txBody>
      </p:sp>
      <p:sp>
        <p:nvSpPr>
          <p:cNvPr id="22" name="TextBox 21"/>
          <p:cNvSpPr txBox="1"/>
          <p:nvPr/>
        </p:nvSpPr>
        <p:spPr>
          <a:xfrm>
            <a:off x="887064" y="2635151"/>
            <a:ext cx="36334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Онлайн мероприятия: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283200" y="4107758"/>
            <a:ext cx="812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dirty="0" smtClean="0">
                <a:solidFill>
                  <a:srgbClr val="002060"/>
                </a:solidFill>
              </a:rPr>
              <a:t>+</a:t>
            </a:r>
            <a:endParaRPr lang="ru-RU" sz="6000" dirty="0">
              <a:solidFill>
                <a:srgbClr val="00206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625351" y="4004177"/>
            <a:ext cx="42672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C00000"/>
                </a:solidFill>
              </a:rPr>
              <a:t>2</a:t>
            </a:r>
            <a:r>
              <a:rPr lang="ru-RU" sz="2400" b="1" dirty="0" smtClean="0">
                <a:solidFill>
                  <a:srgbClr val="C00000"/>
                </a:solidFill>
              </a:rPr>
              <a:t>. </a:t>
            </a:r>
            <a:r>
              <a:rPr lang="ru-RU" sz="2400" b="1" dirty="0" err="1" smtClean="0">
                <a:solidFill>
                  <a:srgbClr val="C00000"/>
                </a:solidFill>
              </a:rPr>
              <a:t>Ротируемое</a:t>
            </a:r>
            <a:r>
              <a:rPr lang="ru-RU" sz="2400" b="1" dirty="0" smtClean="0">
                <a:solidFill>
                  <a:srgbClr val="C00000"/>
                </a:solidFill>
              </a:rPr>
              <a:t> мероприятие</a:t>
            </a:r>
            <a:endParaRPr lang="ru-RU" sz="2400" b="1" dirty="0">
              <a:solidFill>
                <a:srgbClr val="C000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64120" y="4561634"/>
            <a:ext cx="451107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000000"/>
                </a:solidFill>
                <a:effectLst/>
                <a:latin typeface="Times New Roman" charset="0"/>
                <a:ea typeface="Calibri" charset="0"/>
              </a:rPr>
              <a:t>Мероприятие, направленное на развитие родительских компетенций в образовании детей</a:t>
            </a:r>
            <a:r>
              <a:rPr lang="ru-RU" dirty="0" smtClean="0">
                <a:effectLst/>
              </a:rPr>
              <a:t> </a:t>
            </a:r>
            <a:endParaRPr lang="ru-RU" dirty="0"/>
          </a:p>
        </p:txBody>
      </p:sp>
      <p:sp>
        <p:nvSpPr>
          <p:cNvPr id="19" name="TextBox 18"/>
          <p:cNvSpPr txBox="1"/>
          <p:nvPr/>
        </p:nvSpPr>
        <p:spPr>
          <a:xfrm>
            <a:off x="993183" y="4308904"/>
            <a:ext cx="36334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Онлайн мероприятия: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483887" y="4261340"/>
            <a:ext cx="36334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err="1" smtClean="0">
                <a:solidFill>
                  <a:srgbClr val="C00000"/>
                </a:solidFill>
              </a:rPr>
              <a:t>Оффлайн</a:t>
            </a:r>
            <a:r>
              <a:rPr lang="ru-RU" b="1" dirty="0" smtClean="0">
                <a:solidFill>
                  <a:srgbClr val="C00000"/>
                </a:solidFill>
              </a:rPr>
              <a:t> мероприятия: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6250983" y="4474353"/>
            <a:ext cx="451107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000000"/>
                </a:solidFill>
                <a:effectLst/>
                <a:latin typeface="Times New Roman" charset="0"/>
                <a:ea typeface="Calibri" charset="0"/>
              </a:rPr>
              <a:t>Мероприятие, направленное на развитие родительских компетенций в образовании детей</a:t>
            </a:r>
            <a:r>
              <a:rPr lang="ru-RU" dirty="0" smtClean="0">
                <a:effectLst/>
              </a:rPr>
              <a:t> </a:t>
            </a:r>
            <a:endParaRPr lang="ru-RU" dirty="0"/>
          </a:p>
        </p:txBody>
      </p:sp>
      <p:pic>
        <p:nvPicPr>
          <p:cNvPr id="23" name="Изображение 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2032000" cy="842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98648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32651"/>
            <a:ext cx="10515600" cy="719756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Мероприятия партнеров</a:t>
            </a:r>
            <a:endParaRPr lang="ru-RU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93183" y="852407"/>
            <a:ext cx="10515600" cy="586253"/>
          </a:xfrm>
        </p:spPr>
        <p:txBody>
          <a:bodyPr>
            <a:normAutofit fontScale="77500" lnSpcReduction="20000"/>
          </a:bodyPr>
          <a:lstStyle/>
          <a:p>
            <a:pPr marL="0" indent="0" algn="ctr">
              <a:buNone/>
            </a:pPr>
            <a:r>
              <a:rPr lang="ru-RU" b="1" dirty="0" smtClean="0"/>
              <a:t>Моделируем </a:t>
            </a:r>
            <a:r>
              <a:rPr lang="ru-RU" b="1" dirty="0"/>
              <a:t>смешанное образование (</a:t>
            </a:r>
            <a:r>
              <a:rPr lang="ru-RU" b="1" dirty="0" err="1" smtClean="0"/>
              <a:t>онлайн+оффлайн</a:t>
            </a:r>
            <a:r>
              <a:rPr lang="ru-RU" b="1" dirty="0"/>
              <a:t>) для </a:t>
            </a:r>
            <a:r>
              <a:rPr lang="ru-RU" b="1" dirty="0" smtClean="0"/>
              <a:t>детей, педагогов </a:t>
            </a:r>
            <a:br>
              <a:rPr lang="ru-RU" b="1" dirty="0" smtClean="0"/>
            </a:br>
            <a:r>
              <a:rPr lang="ru-RU" b="1" dirty="0" smtClean="0"/>
              <a:t>и семей</a:t>
            </a:r>
            <a:endParaRPr lang="ru-RU" b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92151" y="1490706"/>
            <a:ext cx="5023316" cy="5062493"/>
          </a:xfrm>
          <a:prstGeom prst="rect">
            <a:avLst/>
          </a:prstGeom>
          <a:noFill/>
          <a:ln w="50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6096000" y="1572164"/>
            <a:ext cx="5412783" cy="4981036"/>
          </a:xfrm>
          <a:prstGeom prst="rect">
            <a:avLst/>
          </a:prstGeom>
          <a:noFill/>
          <a:ln w="50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7467600" y="1655466"/>
            <a:ext cx="259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ОФФЛАЙН</a:t>
            </a:r>
            <a:endParaRPr lang="ru-RU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1236133" y="1655466"/>
            <a:ext cx="259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ОНЛАЙН</a:t>
            </a:r>
            <a:endParaRPr lang="ru-RU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3809997" y="2024798"/>
            <a:ext cx="42672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</a:rPr>
              <a:t>1. Федеральные программы</a:t>
            </a:r>
            <a:endParaRPr lang="ru-RU" sz="2400" b="1" dirty="0">
              <a:solidFill>
                <a:srgbClr val="C00000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192151" y="2871863"/>
            <a:ext cx="490478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dirty="0" smtClean="0">
                <a:effectLst/>
                <a:latin typeface="Times New Roman" charset="0"/>
                <a:ea typeface="Calibri" charset="0"/>
                <a:cs typeface="Times New Roman" charset="0"/>
              </a:rPr>
              <a:t>а) Большая перемена</a:t>
            </a:r>
          </a:p>
          <a:p>
            <a:pPr>
              <a:spcAft>
                <a:spcPts val="0"/>
              </a:spcAft>
            </a:pPr>
            <a:r>
              <a:rPr lang="ru-RU" dirty="0">
                <a:latin typeface="Times New Roman" charset="0"/>
                <a:ea typeface="Calibri" charset="0"/>
                <a:cs typeface="Times New Roman" charset="0"/>
              </a:rPr>
              <a:t>б</a:t>
            </a:r>
            <a:r>
              <a:rPr lang="ru-RU" dirty="0" smtClean="0">
                <a:latin typeface="Times New Roman" charset="0"/>
                <a:ea typeface="Calibri" charset="0"/>
                <a:cs typeface="Times New Roman" charset="0"/>
              </a:rPr>
              <a:t>) </a:t>
            </a:r>
            <a:r>
              <a:rPr lang="ru-RU" dirty="0" err="1" smtClean="0">
                <a:latin typeface="Times New Roman" charset="0"/>
                <a:ea typeface="Calibri" charset="0"/>
                <a:cs typeface="Times New Roman" charset="0"/>
              </a:rPr>
              <a:t>Проектория</a:t>
            </a:r>
            <a:endParaRPr lang="ru-RU" dirty="0" smtClean="0">
              <a:latin typeface="Times New Roman" charset="0"/>
              <a:ea typeface="Calibri" charset="0"/>
              <a:cs typeface="Times New Roman" charset="0"/>
            </a:endParaRPr>
          </a:p>
          <a:p>
            <a:pPr>
              <a:spcAft>
                <a:spcPts val="0"/>
              </a:spcAft>
            </a:pPr>
            <a:r>
              <a:rPr lang="ru-RU" dirty="0">
                <a:latin typeface="Times New Roman" charset="0"/>
                <a:ea typeface="Calibri" charset="0"/>
                <a:cs typeface="Times New Roman" charset="0"/>
              </a:rPr>
              <a:t>в</a:t>
            </a:r>
            <a:r>
              <a:rPr lang="ru-RU" dirty="0" smtClean="0">
                <a:latin typeface="Times New Roman" charset="0"/>
                <a:ea typeface="Calibri" charset="0"/>
                <a:cs typeface="Times New Roman" charset="0"/>
              </a:rPr>
              <a:t>) Фонд </a:t>
            </a:r>
            <a:r>
              <a:rPr lang="ru-RU" dirty="0" err="1" smtClean="0">
                <a:latin typeface="Times New Roman" charset="0"/>
                <a:ea typeface="Calibri" charset="0"/>
                <a:cs typeface="Times New Roman" charset="0"/>
              </a:rPr>
              <a:t>президенстких</a:t>
            </a:r>
            <a:r>
              <a:rPr lang="ru-RU" dirty="0" smtClean="0">
                <a:latin typeface="Times New Roman" charset="0"/>
                <a:ea typeface="Calibri" charset="0"/>
                <a:cs typeface="Times New Roman" charset="0"/>
              </a:rPr>
              <a:t> грантов</a:t>
            </a:r>
          </a:p>
          <a:p>
            <a:pPr>
              <a:spcAft>
                <a:spcPts val="0"/>
              </a:spcAft>
            </a:pPr>
            <a:r>
              <a:rPr lang="ru-RU" dirty="0">
                <a:latin typeface="Times New Roman" charset="0"/>
                <a:ea typeface="Calibri" charset="0"/>
                <a:cs typeface="Times New Roman" charset="0"/>
              </a:rPr>
              <a:t>г</a:t>
            </a:r>
            <a:r>
              <a:rPr lang="ru-RU" dirty="0" smtClean="0">
                <a:latin typeface="Times New Roman" charset="0"/>
                <a:ea typeface="Calibri" charset="0"/>
                <a:cs typeface="Times New Roman" charset="0"/>
              </a:rPr>
              <a:t>) Другие федеральные программы</a:t>
            </a:r>
            <a:endParaRPr lang="ru-RU" dirty="0"/>
          </a:p>
        </p:txBody>
      </p:sp>
      <p:sp>
        <p:nvSpPr>
          <p:cNvPr id="22" name="TextBox 21"/>
          <p:cNvSpPr txBox="1"/>
          <p:nvPr/>
        </p:nvSpPr>
        <p:spPr>
          <a:xfrm>
            <a:off x="887064" y="2635151"/>
            <a:ext cx="36334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Онлайн мероприятия: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369804" y="2635151"/>
            <a:ext cx="812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dirty="0" smtClean="0">
                <a:solidFill>
                  <a:srgbClr val="002060"/>
                </a:solidFill>
              </a:rPr>
              <a:t>+</a:t>
            </a:r>
            <a:endParaRPr lang="ru-RU" sz="6000" dirty="0">
              <a:solidFill>
                <a:srgbClr val="00206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625351" y="4004177"/>
            <a:ext cx="42672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C00000"/>
                </a:solidFill>
              </a:rPr>
              <a:t>2</a:t>
            </a:r>
            <a:r>
              <a:rPr lang="ru-RU" sz="2400" b="1" dirty="0" smtClean="0">
                <a:solidFill>
                  <a:srgbClr val="C00000"/>
                </a:solidFill>
              </a:rPr>
              <a:t>. Корпоративные программы</a:t>
            </a:r>
            <a:endParaRPr lang="ru-RU" sz="2400" b="1" dirty="0">
              <a:solidFill>
                <a:srgbClr val="C00000"/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6250983" y="4474353"/>
            <a:ext cx="451107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0000"/>
                </a:solidFill>
                <a:latin typeface="Times New Roman" charset="0"/>
                <a:ea typeface="Calibri" charset="0"/>
              </a:rPr>
              <a:t>а</a:t>
            </a:r>
            <a:r>
              <a:rPr lang="ru-RU" dirty="0" smtClean="0">
                <a:solidFill>
                  <a:srgbClr val="000000"/>
                </a:solidFill>
                <a:effectLst/>
                <a:latin typeface="Times New Roman" charset="0"/>
                <a:ea typeface="Calibri" charset="0"/>
              </a:rPr>
              <a:t>) </a:t>
            </a:r>
            <a:r>
              <a:rPr lang="ru-RU" dirty="0" err="1" smtClean="0">
                <a:solidFill>
                  <a:srgbClr val="000000"/>
                </a:solidFill>
                <a:effectLst/>
                <a:latin typeface="Times New Roman" charset="0"/>
                <a:ea typeface="Calibri" charset="0"/>
              </a:rPr>
              <a:t>Грантовые</a:t>
            </a:r>
            <a:r>
              <a:rPr lang="ru-RU" dirty="0" smtClean="0">
                <a:solidFill>
                  <a:srgbClr val="000000"/>
                </a:solidFill>
                <a:effectLst/>
                <a:latin typeface="Times New Roman" charset="0"/>
                <a:ea typeface="Calibri" charset="0"/>
              </a:rPr>
              <a:t> конкурсы Госкорпорации «Росатом</a:t>
            </a:r>
          </a:p>
          <a:p>
            <a:r>
              <a:rPr lang="ru-RU" dirty="0">
                <a:solidFill>
                  <a:srgbClr val="000000"/>
                </a:solidFill>
                <a:latin typeface="Times New Roman" charset="0"/>
                <a:ea typeface="Calibri" charset="0"/>
              </a:rPr>
              <a:t>б</a:t>
            </a:r>
            <a:r>
              <a:rPr lang="ru-RU" dirty="0" smtClean="0">
                <a:solidFill>
                  <a:srgbClr val="000000"/>
                </a:solidFill>
                <a:latin typeface="Times New Roman" charset="0"/>
                <a:ea typeface="Calibri" charset="0"/>
              </a:rPr>
              <a:t>) Иные </a:t>
            </a:r>
            <a:r>
              <a:rPr lang="ru-RU" dirty="0" err="1" smtClean="0">
                <a:solidFill>
                  <a:srgbClr val="000000"/>
                </a:solidFill>
                <a:latin typeface="Times New Roman" charset="0"/>
                <a:ea typeface="Calibri" charset="0"/>
              </a:rPr>
              <a:t>грантовые</a:t>
            </a:r>
            <a:r>
              <a:rPr lang="ru-RU" dirty="0" smtClean="0">
                <a:solidFill>
                  <a:srgbClr val="000000"/>
                </a:solidFill>
                <a:latin typeface="Times New Roman" charset="0"/>
                <a:ea typeface="Calibri" charset="0"/>
              </a:rPr>
              <a:t> программы и конкурсы</a:t>
            </a:r>
            <a:endParaRPr lang="ru-RU" dirty="0"/>
          </a:p>
        </p:txBody>
      </p:sp>
      <p:sp>
        <p:nvSpPr>
          <p:cNvPr id="24" name="TextBox 23"/>
          <p:cNvSpPr txBox="1"/>
          <p:nvPr/>
        </p:nvSpPr>
        <p:spPr>
          <a:xfrm>
            <a:off x="7378055" y="2653778"/>
            <a:ext cx="36334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err="1" smtClean="0">
                <a:solidFill>
                  <a:srgbClr val="C00000"/>
                </a:solidFill>
              </a:rPr>
              <a:t>Оффлайн</a:t>
            </a:r>
            <a:r>
              <a:rPr lang="ru-RU" b="1" dirty="0" smtClean="0">
                <a:solidFill>
                  <a:srgbClr val="C00000"/>
                </a:solidFill>
              </a:rPr>
              <a:t> мероприятия: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6250983" y="2871863"/>
            <a:ext cx="490478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dirty="0" smtClean="0">
                <a:effectLst/>
                <a:latin typeface="Times New Roman" charset="0"/>
                <a:ea typeface="Calibri" charset="0"/>
                <a:cs typeface="Times New Roman" charset="0"/>
              </a:rPr>
              <a:t>а) Большая перемена</a:t>
            </a:r>
          </a:p>
          <a:p>
            <a:pPr>
              <a:spcAft>
                <a:spcPts val="0"/>
              </a:spcAft>
            </a:pPr>
            <a:r>
              <a:rPr lang="ru-RU" dirty="0">
                <a:latin typeface="Times New Roman" charset="0"/>
                <a:ea typeface="Calibri" charset="0"/>
                <a:cs typeface="Times New Roman" charset="0"/>
              </a:rPr>
              <a:t>б</a:t>
            </a:r>
            <a:r>
              <a:rPr lang="ru-RU" dirty="0" smtClean="0">
                <a:latin typeface="Times New Roman" charset="0"/>
                <a:ea typeface="Calibri" charset="0"/>
                <a:cs typeface="Times New Roman" charset="0"/>
              </a:rPr>
              <a:t>) </a:t>
            </a:r>
            <a:r>
              <a:rPr lang="ru-RU" dirty="0" err="1" smtClean="0">
                <a:latin typeface="Times New Roman" charset="0"/>
                <a:ea typeface="Calibri" charset="0"/>
                <a:cs typeface="Times New Roman" charset="0"/>
              </a:rPr>
              <a:t>Проектория</a:t>
            </a:r>
            <a:endParaRPr lang="ru-RU" dirty="0" smtClean="0">
              <a:latin typeface="Times New Roman" charset="0"/>
              <a:ea typeface="Calibri" charset="0"/>
              <a:cs typeface="Times New Roman" charset="0"/>
            </a:endParaRPr>
          </a:p>
          <a:p>
            <a:pPr>
              <a:spcAft>
                <a:spcPts val="0"/>
              </a:spcAft>
            </a:pPr>
            <a:r>
              <a:rPr lang="ru-RU" dirty="0">
                <a:latin typeface="Times New Roman" charset="0"/>
                <a:ea typeface="Calibri" charset="0"/>
                <a:cs typeface="Times New Roman" charset="0"/>
              </a:rPr>
              <a:t>в</a:t>
            </a:r>
            <a:r>
              <a:rPr lang="ru-RU" dirty="0" smtClean="0">
                <a:latin typeface="Times New Roman" charset="0"/>
                <a:ea typeface="Calibri" charset="0"/>
                <a:cs typeface="Times New Roman" charset="0"/>
              </a:rPr>
              <a:t>) Фонд </a:t>
            </a:r>
            <a:r>
              <a:rPr lang="ru-RU" dirty="0" err="1" smtClean="0">
                <a:latin typeface="Times New Roman" charset="0"/>
                <a:ea typeface="Calibri" charset="0"/>
                <a:cs typeface="Times New Roman" charset="0"/>
              </a:rPr>
              <a:t>президенстких</a:t>
            </a:r>
            <a:r>
              <a:rPr lang="ru-RU" dirty="0" smtClean="0">
                <a:latin typeface="Times New Roman" charset="0"/>
                <a:ea typeface="Calibri" charset="0"/>
                <a:cs typeface="Times New Roman" charset="0"/>
              </a:rPr>
              <a:t> грантов</a:t>
            </a:r>
          </a:p>
          <a:p>
            <a:pPr>
              <a:spcAft>
                <a:spcPts val="0"/>
              </a:spcAft>
            </a:pPr>
            <a:r>
              <a:rPr lang="ru-RU">
                <a:latin typeface="Times New Roman" charset="0"/>
                <a:ea typeface="Calibri" charset="0"/>
                <a:cs typeface="Times New Roman" charset="0"/>
              </a:rPr>
              <a:t>г</a:t>
            </a:r>
            <a:r>
              <a:rPr lang="ru-RU" smtClean="0">
                <a:latin typeface="Times New Roman" charset="0"/>
                <a:ea typeface="Calibri" charset="0"/>
                <a:cs typeface="Times New Roman" charset="0"/>
              </a:rPr>
              <a:t>) Другие </a:t>
            </a:r>
            <a:r>
              <a:rPr lang="ru-RU" dirty="0" smtClean="0">
                <a:latin typeface="Times New Roman" charset="0"/>
                <a:ea typeface="Calibri" charset="0"/>
                <a:cs typeface="Times New Roman" charset="0"/>
              </a:rPr>
              <a:t>федеральные программы</a:t>
            </a:r>
            <a:endParaRPr lang="ru-RU" dirty="0"/>
          </a:p>
        </p:txBody>
      </p:sp>
      <p:sp>
        <p:nvSpPr>
          <p:cNvPr id="26" name="Прямоугольник 25"/>
          <p:cNvSpPr/>
          <p:nvPr/>
        </p:nvSpPr>
        <p:spPr>
          <a:xfrm>
            <a:off x="224228" y="4457592"/>
            <a:ext cx="451107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0000"/>
                </a:solidFill>
                <a:latin typeface="Times New Roman" charset="0"/>
                <a:ea typeface="Calibri" charset="0"/>
              </a:rPr>
              <a:t>а</a:t>
            </a:r>
            <a:r>
              <a:rPr lang="ru-RU" dirty="0" smtClean="0">
                <a:solidFill>
                  <a:srgbClr val="000000"/>
                </a:solidFill>
                <a:effectLst/>
                <a:latin typeface="Times New Roman" charset="0"/>
                <a:ea typeface="Calibri" charset="0"/>
              </a:rPr>
              <a:t>) </a:t>
            </a:r>
            <a:r>
              <a:rPr lang="ru-RU" dirty="0" err="1" smtClean="0">
                <a:solidFill>
                  <a:srgbClr val="000000"/>
                </a:solidFill>
                <a:effectLst/>
                <a:latin typeface="Times New Roman" charset="0"/>
                <a:ea typeface="Calibri" charset="0"/>
              </a:rPr>
              <a:t>Грантовые</a:t>
            </a:r>
            <a:r>
              <a:rPr lang="ru-RU" dirty="0" smtClean="0">
                <a:solidFill>
                  <a:srgbClr val="000000"/>
                </a:solidFill>
                <a:effectLst/>
                <a:latin typeface="Times New Roman" charset="0"/>
                <a:ea typeface="Calibri" charset="0"/>
              </a:rPr>
              <a:t> конкурсы Госкорпорации «Росатом</a:t>
            </a:r>
          </a:p>
          <a:p>
            <a:r>
              <a:rPr lang="ru-RU" dirty="0">
                <a:solidFill>
                  <a:srgbClr val="000000"/>
                </a:solidFill>
                <a:latin typeface="Times New Roman" charset="0"/>
                <a:ea typeface="Calibri" charset="0"/>
              </a:rPr>
              <a:t>б</a:t>
            </a:r>
            <a:r>
              <a:rPr lang="ru-RU" dirty="0" smtClean="0">
                <a:solidFill>
                  <a:srgbClr val="000000"/>
                </a:solidFill>
                <a:latin typeface="Times New Roman" charset="0"/>
                <a:ea typeface="Calibri" charset="0"/>
              </a:rPr>
              <a:t>) Иные </a:t>
            </a:r>
            <a:r>
              <a:rPr lang="ru-RU" dirty="0" err="1" smtClean="0">
                <a:solidFill>
                  <a:srgbClr val="000000"/>
                </a:solidFill>
                <a:latin typeface="Times New Roman" charset="0"/>
                <a:ea typeface="Calibri" charset="0"/>
              </a:rPr>
              <a:t>грантовые</a:t>
            </a:r>
            <a:r>
              <a:rPr lang="ru-RU" dirty="0" smtClean="0">
                <a:solidFill>
                  <a:srgbClr val="000000"/>
                </a:solidFill>
                <a:latin typeface="Times New Roman" charset="0"/>
                <a:ea typeface="Calibri" charset="0"/>
              </a:rPr>
              <a:t> программы и конкурсы</a:t>
            </a:r>
            <a:endParaRPr lang="ru-RU" dirty="0"/>
          </a:p>
        </p:txBody>
      </p:sp>
      <p:sp>
        <p:nvSpPr>
          <p:cNvPr id="28" name="TextBox 27"/>
          <p:cNvSpPr txBox="1"/>
          <p:nvPr/>
        </p:nvSpPr>
        <p:spPr>
          <a:xfrm>
            <a:off x="5369804" y="4457592"/>
            <a:ext cx="812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dirty="0" smtClean="0">
                <a:solidFill>
                  <a:srgbClr val="002060"/>
                </a:solidFill>
              </a:rPr>
              <a:t>+</a:t>
            </a:r>
            <a:endParaRPr lang="ru-RU" sz="6000" dirty="0">
              <a:solidFill>
                <a:srgbClr val="002060"/>
              </a:solidFill>
            </a:endParaRPr>
          </a:p>
        </p:txBody>
      </p:sp>
      <p:pic>
        <p:nvPicPr>
          <p:cNvPr id="29" name="Изображение 2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2032000" cy="842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27838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53445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5000" b="1" smtClean="0">
                <a:solidFill>
                  <a:srgbClr val="002060"/>
                </a:solidFill>
              </a:rPr>
              <a:t>Системообразующие мероприятия</a:t>
            </a:r>
            <a:endParaRPr lang="ru-RU" sz="5000" b="1">
              <a:solidFill>
                <a:srgbClr val="00206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algn="ctr"/>
            <a:r>
              <a:rPr lang="ru-RU" sz="4000" b="1" dirty="0" smtClean="0">
                <a:solidFill>
                  <a:srgbClr val="C00000"/>
                </a:solidFill>
              </a:rPr>
              <a:t>Кубок «Школы Росатома»</a:t>
            </a:r>
          </a:p>
          <a:p>
            <a:pPr algn="ctr"/>
            <a:r>
              <a:rPr lang="ru-RU" sz="4000" b="1" dirty="0" smtClean="0">
                <a:solidFill>
                  <a:srgbClr val="C00000"/>
                </a:solidFill>
              </a:rPr>
              <a:t>День Знаний со «Школой Росатома»</a:t>
            </a:r>
          </a:p>
          <a:p>
            <a:pPr algn="ctr"/>
            <a:r>
              <a:rPr lang="ru-RU" sz="4000" b="1" dirty="0" smtClean="0">
                <a:solidFill>
                  <a:srgbClr val="C00000"/>
                </a:solidFill>
              </a:rPr>
              <a:t>Выпускной со «Школой Росатома»</a:t>
            </a:r>
          </a:p>
          <a:p>
            <a:pPr algn="ctr"/>
            <a:r>
              <a:rPr lang="ru-RU" sz="4000" b="1" dirty="0" smtClean="0">
                <a:solidFill>
                  <a:srgbClr val="C00000"/>
                </a:solidFill>
              </a:rPr>
              <a:t>Корпоративный День Учителя </a:t>
            </a:r>
            <a:br>
              <a:rPr lang="ru-RU" sz="4000" b="1" dirty="0" smtClean="0">
                <a:solidFill>
                  <a:srgbClr val="C00000"/>
                </a:solidFill>
              </a:rPr>
            </a:br>
            <a:r>
              <a:rPr lang="ru-RU" sz="4000" b="1" dirty="0" smtClean="0">
                <a:solidFill>
                  <a:srgbClr val="C00000"/>
                </a:solidFill>
              </a:rPr>
              <a:t>со «Школой Росатома»</a:t>
            </a:r>
          </a:p>
          <a:p>
            <a:pPr algn="ctr"/>
            <a:r>
              <a:rPr lang="ru-RU" sz="4000" b="1" dirty="0" smtClean="0">
                <a:solidFill>
                  <a:srgbClr val="C00000"/>
                </a:solidFill>
              </a:rPr>
              <a:t>Зарубежные стажировки </a:t>
            </a:r>
            <a:br>
              <a:rPr lang="ru-RU" sz="4000" b="1" dirty="0" smtClean="0">
                <a:solidFill>
                  <a:srgbClr val="C00000"/>
                </a:solidFill>
              </a:rPr>
            </a:br>
            <a:r>
              <a:rPr lang="ru-RU" sz="4000" b="1" dirty="0" smtClean="0">
                <a:solidFill>
                  <a:srgbClr val="C00000"/>
                </a:solidFill>
              </a:rPr>
              <a:t>со «Школой Росатома»</a:t>
            </a:r>
            <a:endParaRPr lang="ru-RU" sz="4000" b="1" dirty="0">
              <a:solidFill>
                <a:srgbClr val="C00000"/>
              </a:solidFill>
            </a:endParaRPr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2032000" cy="842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03341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8588" cy="5130800"/>
          </a:xfrm>
          <a:prstGeom prst="rect">
            <a:avLst/>
          </a:prstGeom>
        </p:spPr>
      </p:pic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5130800"/>
            <a:ext cx="4164781" cy="17272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290721" y="5255736"/>
            <a:ext cx="790786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000" b="1" dirty="0">
                <a:solidFill>
                  <a:schemeClr val="accent2">
                    <a:lumMod val="75000"/>
                  </a:schemeClr>
                </a:solidFill>
              </a:rPr>
              <a:t>10 лет вместе</a:t>
            </a:r>
          </a:p>
          <a:p>
            <a:r>
              <a:rPr lang="ru-RU" sz="3000" b="1" dirty="0" smtClean="0">
                <a:solidFill>
                  <a:schemeClr val="accent2">
                    <a:lumMod val="75000"/>
                  </a:schemeClr>
                </a:solidFill>
              </a:rPr>
              <a:t>мы проектируем будущее и оказываемся в нем раньше других</a:t>
            </a:r>
            <a:endParaRPr lang="ru-RU" sz="3000" dirty="0"/>
          </a:p>
        </p:txBody>
      </p:sp>
      <p:sp>
        <p:nvSpPr>
          <p:cNvPr id="7" name="TextBox 6"/>
          <p:cNvSpPr txBox="1"/>
          <p:nvPr/>
        </p:nvSpPr>
        <p:spPr>
          <a:xfrm>
            <a:off x="101600" y="5204937"/>
            <a:ext cx="12022667" cy="1602264"/>
          </a:xfrm>
          <a:prstGeom prst="rect">
            <a:avLst/>
          </a:prstGeom>
          <a:noFill/>
          <a:ln w="50800"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29353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64773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smtClean="0">
                <a:solidFill>
                  <a:schemeClr val="accent2">
                    <a:lumMod val="75000"/>
                  </a:schemeClr>
                </a:solidFill>
              </a:rPr>
              <a:t>Эффекты проекта</a:t>
            </a:r>
            <a:endParaRPr lang="ru-RU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5467" y="1133097"/>
            <a:ext cx="7189709" cy="5589435"/>
          </a:xfrm>
        </p:spPr>
        <p:txBody>
          <a:bodyPr>
            <a:normAutofit fontScale="70000" lnSpcReduction="20000"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«Большая перемена»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Результаты:</a:t>
            </a:r>
          </a:p>
          <a:p>
            <a:pPr marL="0" indent="0">
              <a:buNone/>
            </a:pPr>
            <a:r>
              <a:rPr lang="ru-RU" dirty="0">
                <a:solidFill>
                  <a:srgbClr val="002060"/>
                </a:solidFill>
              </a:rPr>
              <a:t>300 учащихся 11-х классов, показавших лучшие результаты, получили по </a:t>
            </a:r>
            <a:r>
              <a:rPr lang="ru-RU" b="1" dirty="0">
                <a:solidFill>
                  <a:schemeClr val="accent2">
                    <a:lumMod val="75000"/>
                  </a:schemeClr>
                </a:solidFill>
              </a:rPr>
              <a:t>1 миллиону рублей </a:t>
            </a:r>
            <a:r>
              <a:rPr lang="ru-RU" dirty="0">
                <a:solidFill>
                  <a:srgbClr val="002060"/>
                </a:solidFill>
              </a:rPr>
              <a:t>на оплату обучения и до пяти баллов к портфолио, необходимому при поступлении в вузы, среди победителей </a:t>
            </a:r>
            <a:r>
              <a:rPr lang="ru-RU" b="1" dirty="0">
                <a:solidFill>
                  <a:schemeClr val="accent2">
                    <a:lumMod val="75000"/>
                  </a:schemeClr>
                </a:solidFill>
              </a:rPr>
              <a:t>четверо школьников из городов-участников проекта «Школа Росатома»:</a:t>
            </a:r>
          </a:p>
          <a:p>
            <a:r>
              <a:rPr lang="ru-RU" dirty="0">
                <a:solidFill>
                  <a:srgbClr val="002060"/>
                </a:solidFill>
              </a:rPr>
              <a:t>Березин Даниил (</a:t>
            </a:r>
            <a:r>
              <a:rPr lang="ru-RU" dirty="0" err="1">
                <a:solidFill>
                  <a:srgbClr val="002060"/>
                </a:solidFill>
              </a:rPr>
              <a:t>г.Новоуральск</a:t>
            </a:r>
            <a:r>
              <a:rPr lang="ru-RU" dirty="0">
                <a:solidFill>
                  <a:srgbClr val="002060"/>
                </a:solidFill>
              </a:rPr>
              <a:t>)</a:t>
            </a:r>
          </a:p>
          <a:p>
            <a:r>
              <a:rPr lang="ru-RU" dirty="0">
                <a:solidFill>
                  <a:srgbClr val="002060"/>
                </a:solidFill>
              </a:rPr>
              <a:t>Володько Арсений (</a:t>
            </a:r>
            <a:r>
              <a:rPr lang="ru-RU" dirty="0" err="1">
                <a:solidFill>
                  <a:srgbClr val="002060"/>
                </a:solidFill>
              </a:rPr>
              <a:t>г.Саров</a:t>
            </a:r>
            <a:r>
              <a:rPr lang="ru-RU" dirty="0">
                <a:solidFill>
                  <a:srgbClr val="002060"/>
                </a:solidFill>
              </a:rPr>
              <a:t>)</a:t>
            </a:r>
          </a:p>
          <a:p>
            <a:r>
              <a:rPr lang="ru-RU" dirty="0">
                <a:solidFill>
                  <a:srgbClr val="002060"/>
                </a:solidFill>
              </a:rPr>
              <a:t>Груздева Виктория (</a:t>
            </a:r>
            <a:r>
              <a:rPr lang="ru-RU" dirty="0" err="1">
                <a:solidFill>
                  <a:srgbClr val="002060"/>
                </a:solidFill>
              </a:rPr>
              <a:t>г.Саров</a:t>
            </a:r>
            <a:r>
              <a:rPr lang="ru-RU" dirty="0">
                <a:solidFill>
                  <a:srgbClr val="002060"/>
                </a:solidFill>
              </a:rPr>
              <a:t>)</a:t>
            </a:r>
          </a:p>
          <a:p>
            <a:r>
              <a:rPr lang="ru-RU" dirty="0" err="1">
                <a:solidFill>
                  <a:srgbClr val="002060"/>
                </a:solidFill>
              </a:rPr>
              <a:t>Мозганов</a:t>
            </a:r>
            <a:r>
              <a:rPr lang="ru-RU" dirty="0">
                <a:solidFill>
                  <a:srgbClr val="002060"/>
                </a:solidFill>
              </a:rPr>
              <a:t> Николай (</a:t>
            </a:r>
            <a:r>
              <a:rPr lang="ru-RU" dirty="0" err="1">
                <a:solidFill>
                  <a:srgbClr val="002060"/>
                </a:solidFill>
              </a:rPr>
              <a:t>г.Новоуральск</a:t>
            </a:r>
            <a:r>
              <a:rPr lang="ru-RU" dirty="0">
                <a:solidFill>
                  <a:srgbClr val="002060"/>
                </a:solidFill>
              </a:rPr>
              <a:t>) </a:t>
            </a:r>
          </a:p>
          <a:p>
            <a:pPr marL="0" indent="0">
              <a:buNone/>
            </a:pPr>
            <a:r>
              <a:rPr lang="ru-RU" dirty="0">
                <a:solidFill>
                  <a:srgbClr val="002060"/>
                </a:solidFill>
              </a:rPr>
              <a:t>Еще 300 учащихся 9-х и 10-х классов выиграли по </a:t>
            </a:r>
            <a:r>
              <a:rPr lang="ru-RU" b="1" dirty="0">
                <a:solidFill>
                  <a:schemeClr val="accent2">
                    <a:lumMod val="75000"/>
                  </a:schemeClr>
                </a:solidFill>
              </a:rPr>
              <a:t>200 тысяч рублей </a:t>
            </a:r>
            <a:r>
              <a:rPr lang="ru-RU" dirty="0">
                <a:solidFill>
                  <a:srgbClr val="002060"/>
                </a:solidFill>
              </a:rPr>
              <a:t>на оплату образования или покупку образовательных гаджетов, среди них </a:t>
            </a:r>
            <a:r>
              <a:rPr lang="ru-RU" b="1" dirty="0">
                <a:solidFill>
                  <a:schemeClr val="accent2">
                    <a:lumMod val="75000"/>
                  </a:schemeClr>
                </a:solidFill>
              </a:rPr>
              <a:t>трое школьников из городов-участников проекта «Школа Росатома»</a:t>
            </a:r>
            <a:r>
              <a:rPr lang="ru-RU" dirty="0">
                <a:solidFill>
                  <a:srgbClr val="002060"/>
                </a:solidFill>
              </a:rPr>
              <a:t>:</a:t>
            </a:r>
          </a:p>
          <a:p>
            <a:r>
              <a:rPr lang="ru-RU" dirty="0" err="1">
                <a:solidFill>
                  <a:srgbClr val="002060"/>
                </a:solidFill>
              </a:rPr>
              <a:t>Дженжеруха</a:t>
            </a:r>
            <a:r>
              <a:rPr lang="ru-RU" dirty="0">
                <a:solidFill>
                  <a:srgbClr val="002060"/>
                </a:solidFill>
              </a:rPr>
              <a:t> Кирилл (</a:t>
            </a:r>
            <a:r>
              <a:rPr lang="ru-RU" dirty="0" err="1">
                <a:solidFill>
                  <a:srgbClr val="002060"/>
                </a:solidFill>
              </a:rPr>
              <a:t>г.Лесной</a:t>
            </a:r>
            <a:r>
              <a:rPr lang="ru-RU" dirty="0">
                <a:solidFill>
                  <a:srgbClr val="002060"/>
                </a:solidFill>
              </a:rPr>
              <a:t>)</a:t>
            </a:r>
          </a:p>
          <a:p>
            <a:r>
              <a:rPr lang="ru-RU" dirty="0">
                <a:solidFill>
                  <a:srgbClr val="002060"/>
                </a:solidFill>
              </a:rPr>
              <a:t>Константинова Елена (</a:t>
            </a:r>
            <a:r>
              <a:rPr lang="ru-RU" dirty="0" err="1">
                <a:solidFill>
                  <a:srgbClr val="002060"/>
                </a:solidFill>
              </a:rPr>
              <a:t>г.Волгодонск</a:t>
            </a:r>
            <a:r>
              <a:rPr lang="ru-RU" dirty="0">
                <a:solidFill>
                  <a:srgbClr val="002060"/>
                </a:solidFill>
              </a:rPr>
              <a:t>)</a:t>
            </a:r>
          </a:p>
          <a:p>
            <a:r>
              <a:rPr lang="ru-RU" dirty="0">
                <a:solidFill>
                  <a:srgbClr val="002060"/>
                </a:solidFill>
              </a:rPr>
              <a:t>Торопова Екатерина (</a:t>
            </a:r>
            <a:r>
              <a:rPr lang="ru-RU" dirty="0" err="1">
                <a:solidFill>
                  <a:srgbClr val="002060"/>
                </a:solidFill>
              </a:rPr>
              <a:t>г.Саров</a:t>
            </a:r>
            <a:r>
              <a:rPr lang="ru-RU" dirty="0" smtClean="0">
                <a:solidFill>
                  <a:srgbClr val="002060"/>
                </a:solidFill>
              </a:rPr>
              <a:t>)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b="1" dirty="0" smtClean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353733" cy="976130"/>
          </a:xfrm>
          <a:prstGeom prst="rect">
            <a:avLst/>
          </a:prstGeom>
        </p:spPr>
      </p:pic>
      <p:pic>
        <p:nvPicPr>
          <p:cNvPr id="7" name="Изображение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25177" y="1133098"/>
            <a:ext cx="4866823" cy="3177798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7325176" y="4514096"/>
            <a:ext cx="486682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002060"/>
                </a:solidFill>
              </a:rPr>
              <a:t>В ТОП-20 школ-лидеров по итогам суммарного рейтинга участников Конкурса вошел участник инновационной сети образовательных организаций «Школа Росатома» — МАОУ «Лицей» </a:t>
            </a:r>
            <a:r>
              <a:rPr lang="ru-RU" dirty="0" err="1" smtClean="0">
                <a:solidFill>
                  <a:srgbClr val="002060"/>
                </a:solidFill>
              </a:rPr>
              <a:t>г.Лесного</a:t>
            </a:r>
            <a:r>
              <a:rPr lang="ru-RU" dirty="0" smtClean="0">
                <a:solidFill>
                  <a:srgbClr val="002060"/>
                </a:solidFill>
              </a:rPr>
              <a:t> Свердловской области, который получит 2 миллиона рублей на развитие образовательных возможностей и технического оснащения. </a:t>
            </a:r>
            <a:endParaRPr lang="ru-RU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00083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64773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smtClean="0">
                <a:solidFill>
                  <a:schemeClr val="accent2">
                    <a:lumMod val="75000"/>
                  </a:schemeClr>
                </a:solidFill>
              </a:rPr>
              <a:t>Эффекты проекта</a:t>
            </a:r>
            <a:endParaRPr lang="ru-RU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4" name="Объект 2"/>
          <p:cNvSpPr txBox="1">
            <a:spLocks/>
          </p:cNvSpPr>
          <p:nvPr/>
        </p:nvSpPr>
        <p:spPr>
          <a:xfrm>
            <a:off x="557938" y="1053885"/>
            <a:ext cx="6046062" cy="56866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FontTx/>
              <a:buNone/>
            </a:pP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Федеральные конкурсы педагогов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FontTx/>
              <a:buNone/>
            </a:pPr>
            <a:r>
              <a:rPr lang="ru-RU" dirty="0" smtClean="0">
                <a:solidFill>
                  <a:srgbClr val="002060"/>
                </a:solidFill>
              </a:rPr>
              <a:t>Конкурс </a:t>
            </a:r>
            <a:r>
              <a:rPr lang="ru-RU" b="1" dirty="0" smtClean="0">
                <a:solidFill>
                  <a:srgbClr val="002060"/>
                </a:solidFill>
              </a:rPr>
              <a:t>«Учебные материалы для школы будущего», </a:t>
            </a:r>
            <a:r>
              <a:rPr lang="ru-RU" dirty="0" smtClean="0">
                <a:solidFill>
                  <a:srgbClr val="002060"/>
                </a:solidFill>
              </a:rPr>
              <a:t>организованный </a:t>
            </a:r>
            <a:r>
              <a:rPr lang="ru-RU" b="1" dirty="0" smtClean="0">
                <a:solidFill>
                  <a:srgbClr val="002060"/>
                </a:solidFill>
              </a:rPr>
              <a:t>Благотворительным фондом Сбербанка «Вклад в будущее» и Агентством стратегических инициатив.</a:t>
            </a:r>
            <a:endParaRPr lang="ru-RU" b="1" dirty="0">
              <a:solidFill>
                <a:srgbClr val="002060"/>
              </a:solidFill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FontTx/>
              <a:buNone/>
            </a:pP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Победители: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b="1" dirty="0" smtClean="0">
                <a:solidFill>
                  <a:srgbClr val="002060"/>
                </a:solidFill>
              </a:rPr>
              <a:t>Свистун И.В., </a:t>
            </a:r>
            <a:r>
              <a:rPr lang="ru-RU" dirty="0" smtClean="0">
                <a:solidFill>
                  <a:srgbClr val="002060"/>
                </a:solidFill>
              </a:rPr>
              <a:t>заместитель директора МБОУ «СОШ №109» города Трехгорного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b="1" dirty="0" smtClean="0">
                <a:solidFill>
                  <a:srgbClr val="002060"/>
                </a:solidFill>
              </a:rPr>
              <a:t>Царева О.Б., </a:t>
            </a:r>
            <a:r>
              <a:rPr lang="ru-RU" dirty="0" smtClean="0">
                <a:solidFill>
                  <a:srgbClr val="002060"/>
                </a:solidFill>
              </a:rPr>
              <a:t>заместитель директора МАОУ «Лицей» города Лесного</a:t>
            </a:r>
          </a:p>
        </p:txBody>
      </p:sp>
      <p:pic>
        <p:nvPicPr>
          <p:cNvPr id="7" name="Изображение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353733" cy="976130"/>
          </a:xfrm>
          <a:prstGeom prst="rect">
            <a:avLst/>
          </a:prstGeom>
        </p:spPr>
      </p:pic>
      <p:pic>
        <p:nvPicPr>
          <p:cNvPr id="8" name="Изображение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5902" y="1053885"/>
            <a:ext cx="5426097" cy="5686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4058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64773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smtClean="0">
                <a:solidFill>
                  <a:schemeClr val="accent2">
                    <a:lumMod val="75000"/>
                  </a:schemeClr>
                </a:solidFill>
              </a:rPr>
              <a:t>Эффекты проекта</a:t>
            </a:r>
            <a:endParaRPr lang="ru-RU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5" name="Объект 2"/>
          <p:cNvSpPr txBox="1">
            <a:spLocks/>
          </p:cNvSpPr>
          <p:nvPr/>
        </p:nvSpPr>
        <p:spPr>
          <a:xfrm>
            <a:off x="186268" y="929898"/>
            <a:ext cx="7591484" cy="592810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FontTx/>
              <a:buNone/>
            </a:pP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Региональное признание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Tx/>
              <a:buNone/>
            </a:pPr>
            <a:r>
              <a:rPr lang="ru-RU" b="1" dirty="0" smtClean="0">
                <a:solidFill>
                  <a:srgbClr val="002060"/>
                </a:solidFill>
              </a:rPr>
              <a:t>МБОУ «Гимназия №2» города Сарова Нижегородской области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Tx/>
              <a:buNone/>
            </a:pPr>
            <a:r>
              <a:rPr lang="ru-RU" b="1" dirty="0" smtClean="0">
                <a:solidFill>
                  <a:srgbClr val="002060"/>
                </a:solidFill>
              </a:rPr>
              <a:t>Директор - Ю.А. </a:t>
            </a:r>
            <a:r>
              <a:rPr lang="ru-RU" b="1" dirty="0" err="1" smtClean="0">
                <a:solidFill>
                  <a:srgbClr val="002060"/>
                </a:solidFill>
              </a:rPr>
              <a:t>Василкова</a:t>
            </a:r>
            <a:r>
              <a:rPr lang="ru-RU" b="1" dirty="0" smtClean="0">
                <a:solidFill>
                  <a:srgbClr val="002060"/>
                </a:solidFill>
              </a:rPr>
              <a:t>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Tx/>
              <a:buNone/>
            </a:pPr>
            <a:endParaRPr lang="ru-RU" b="1" dirty="0">
              <a:solidFill>
                <a:srgbClr val="002060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Tx/>
              <a:buNone/>
            </a:pPr>
            <a:r>
              <a:rPr lang="ru-RU" b="1" dirty="0" smtClean="0">
                <a:solidFill>
                  <a:srgbClr val="002060"/>
                </a:solidFill>
              </a:rPr>
              <a:t>Штандарт Губернатора Нижегородской области вручается ежегодно только одной школы, внесшей вклад в развитие системы образования области.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Tx/>
              <a:buNone/>
            </a:pPr>
            <a:endParaRPr lang="ru-RU" b="1" dirty="0">
              <a:solidFill>
                <a:srgbClr val="002060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Tx/>
              <a:buNone/>
            </a:pPr>
            <a:r>
              <a:rPr lang="ru-RU" dirty="0" smtClean="0">
                <a:solidFill>
                  <a:srgbClr val="002060"/>
                </a:solidFill>
              </a:rPr>
              <a:t>Саровская гимназия в течение года сумела обучить управленцев всей области технологиям реализации ФГОС старшей школы, основываясь на четырехлетнем опыте реализации таких технологий в рамках участия в Инновационной сети образовательных организаций «Школа Росатома»</a:t>
            </a:r>
          </a:p>
        </p:txBody>
      </p:sp>
      <p:pic>
        <p:nvPicPr>
          <p:cNvPr id="7" name="Изображение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353733" cy="976130"/>
          </a:xfrm>
          <a:prstGeom prst="rect">
            <a:avLst/>
          </a:prstGeom>
        </p:spPr>
      </p:pic>
      <p:pic>
        <p:nvPicPr>
          <p:cNvPr id="8" name="Изображение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7752" y="976130"/>
            <a:ext cx="4414247" cy="5881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6331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Эффекты проекта</a:t>
            </a:r>
            <a:endParaRPr lang="ru-RU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825625"/>
            <a:ext cx="7018867" cy="4351338"/>
          </a:xfrm>
        </p:spPr>
        <p:txBody>
          <a:bodyPr>
            <a:normAutofit fontScale="92500" lnSpcReduction="10000"/>
          </a:bodyPr>
          <a:lstStyle/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dirty="0" smtClean="0">
                <a:solidFill>
                  <a:srgbClr val="002060"/>
                </a:solidFill>
              </a:rPr>
              <a:t>Московский международный салон «Образование»: 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dirty="0" smtClean="0">
                <a:solidFill>
                  <a:srgbClr val="002060"/>
                </a:solidFill>
              </a:rPr>
              <a:t>Базовый доклад на мероприятии </a:t>
            </a:r>
            <a:r>
              <a:rPr lang="ru-RU" b="1" i="1" dirty="0" smtClean="0">
                <a:solidFill>
                  <a:srgbClr val="002060"/>
                </a:solidFill>
              </a:rPr>
              <a:t>«Онлайн </a:t>
            </a:r>
            <a:r>
              <a:rPr lang="ru-RU" b="1" i="1" dirty="0">
                <a:solidFill>
                  <a:srgbClr val="002060"/>
                </a:solidFill>
              </a:rPr>
              <a:t>детский сад – каким он может быть</a:t>
            </a:r>
            <a:r>
              <a:rPr lang="ru-RU" b="1" i="1" dirty="0" smtClean="0">
                <a:solidFill>
                  <a:srgbClr val="002060"/>
                </a:solidFill>
              </a:rPr>
              <a:t>?»</a:t>
            </a:r>
          </a:p>
          <a:p>
            <a:pPr lvl="0">
              <a:defRPr/>
            </a:pPr>
            <a:r>
              <a:rPr lang="ru-RU" b="1" dirty="0">
                <a:solidFill>
                  <a:srgbClr val="002060"/>
                </a:solidFill>
              </a:rPr>
              <a:t>МБДОУ «Детский сад №32 «Страна </a:t>
            </a:r>
            <a:r>
              <a:rPr lang="ru-RU" b="1" dirty="0" smtClean="0">
                <a:solidFill>
                  <a:srgbClr val="002060"/>
                </a:solidFill>
              </a:rPr>
              <a:t>чудес» (г. Зеленогорск Красноярского края), старший </a:t>
            </a:r>
            <a:r>
              <a:rPr lang="ru-RU" b="1" dirty="0">
                <a:solidFill>
                  <a:srgbClr val="002060"/>
                </a:solidFill>
              </a:rPr>
              <a:t>воспитатель </a:t>
            </a:r>
            <a:r>
              <a:rPr lang="mr-IN" b="1" dirty="0">
                <a:solidFill>
                  <a:srgbClr val="002060"/>
                </a:solidFill>
              </a:rPr>
              <a:t>–</a:t>
            </a:r>
            <a:r>
              <a:rPr lang="ru-RU" b="1" dirty="0">
                <a:solidFill>
                  <a:srgbClr val="002060"/>
                </a:solidFill>
              </a:rPr>
              <a:t> </a:t>
            </a:r>
            <a:br>
              <a:rPr lang="ru-RU" b="1" dirty="0">
                <a:solidFill>
                  <a:srgbClr val="002060"/>
                </a:solidFill>
              </a:rPr>
            </a:br>
            <a:r>
              <a:rPr lang="ru-RU" b="1" dirty="0">
                <a:solidFill>
                  <a:srgbClr val="002060"/>
                </a:solidFill>
              </a:rPr>
              <a:t>Е.С. Непомнящая.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dirty="0">
                <a:solidFill>
                  <a:srgbClr val="002060"/>
                </a:solidFill>
              </a:rPr>
              <a:t>Сегодня за опытом онлайн-детского сада, который продолжает работать в МБДОУ «Детский сад №32 «Страна чудес» наблюдает вся страна.</a:t>
            </a:r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353733" cy="976130"/>
          </a:xfrm>
          <a:prstGeom prst="rect">
            <a:avLst/>
          </a:prstGeom>
        </p:spPr>
      </p:pic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31200" y="1323398"/>
            <a:ext cx="3860800" cy="1607127"/>
          </a:xfrm>
          <a:prstGeom prst="rect">
            <a:avLst/>
          </a:prstGeom>
        </p:spPr>
      </p:pic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89435" y="2930525"/>
            <a:ext cx="2982343" cy="3046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82175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73251" y="1690688"/>
            <a:ext cx="10515600" cy="4351338"/>
          </a:xfrm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12 мероприятий по инициативе городов-участников проекта.</a:t>
            </a:r>
            <a:endParaRPr lang="ru-RU" dirty="0"/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353733" cy="976130"/>
          </a:xfrm>
          <a:prstGeom prst="rect">
            <a:avLst/>
          </a:prstGeom>
        </p:spPr>
      </p:pic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2201217"/>
            <a:ext cx="5401732" cy="1479927"/>
          </a:xfrm>
          <a:prstGeom prst="rect">
            <a:avLst/>
          </a:prstGeom>
        </p:spPr>
      </p:pic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729743"/>
            <a:ext cx="5401733" cy="1496371"/>
          </a:xfrm>
          <a:prstGeom prst="rect">
            <a:avLst/>
          </a:prstGeom>
        </p:spPr>
      </p:pic>
      <p:pic>
        <p:nvPicPr>
          <p:cNvPr id="7" name="Изображение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206200"/>
            <a:ext cx="5401733" cy="1463483"/>
          </a:xfrm>
          <a:prstGeom prst="rect">
            <a:avLst/>
          </a:prstGeom>
        </p:spPr>
      </p:pic>
      <p:pic>
        <p:nvPicPr>
          <p:cNvPr id="8" name="Изображение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49397" y="2201218"/>
            <a:ext cx="1847668" cy="1528526"/>
          </a:xfrm>
          <a:prstGeom prst="rect">
            <a:avLst/>
          </a:prstGeom>
        </p:spPr>
      </p:pic>
      <p:pic>
        <p:nvPicPr>
          <p:cNvPr id="9" name="Изображение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80132" y="2201217"/>
            <a:ext cx="3767667" cy="1528526"/>
          </a:xfrm>
          <a:prstGeom prst="rect">
            <a:avLst/>
          </a:prstGeom>
        </p:spPr>
      </p:pic>
      <p:pic>
        <p:nvPicPr>
          <p:cNvPr id="10" name="Изображение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74983" y="3706937"/>
            <a:ext cx="5572816" cy="1541417"/>
          </a:xfrm>
          <a:prstGeom prst="rect">
            <a:avLst/>
          </a:prstGeom>
        </p:spPr>
      </p:pic>
      <p:pic>
        <p:nvPicPr>
          <p:cNvPr id="11" name="Изображение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774983" y="5248354"/>
            <a:ext cx="5572816" cy="153996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014133" y="3251200"/>
            <a:ext cx="238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b="1" smtClean="0">
                <a:solidFill>
                  <a:schemeClr val="accent2">
                    <a:lumMod val="75000"/>
                  </a:schemeClr>
                </a:solidFill>
              </a:rPr>
              <a:t>Город Лесной</a:t>
            </a:r>
            <a:endParaRPr lang="ru-RU" b="1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039719" y="4664255"/>
            <a:ext cx="238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b="1" smtClean="0">
                <a:solidFill>
                  <a:schemeClr val="accent2">
                    <a:lumMod val="75000"/>
                  </a:schemeClr>
                </a:solidFill>
              </a:rPr>
              <a:t>Город Заречный ЗАТО</a:t>
            </a:r>
            <a:endParaRPr lang="ru-RU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072554" y="6261380"/>
            <a:ext cx="238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b="1" smtClean="0">
                <a:solidFill>
                  <a:schemeClr val="accent2">
                    <a:lumMod val="75000"/>
                  </a:schemeClr>
                </a:solidFill>
              </a:rPr>
              <a:t>Город Заречный ЗАТО</a:t>
            </a:r>
            <a:endParaRPr lang="ru-RU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848915" y="3241118"/>
            <a:ext cx="238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b="1" smtClean="0">
                <a:solidFill>
                  <a:schemeClr val="accent2">
                    <a:lumMod val="75000"/>
                  </a:schemeClr>
                </a:solidFill>
              </a:rPr>
              <a:t>Город Заречный ЗАТО</a:t>
            </a:r>
            <a:endParaRPr lang="ru-RU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960199" y="4706409"/>
            <a:ext cx="238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b="1" smtClean="0">
                <a:solidFill>
                  <a:schemeClr val="accent2">
                    <a:lumMod val="75000"/>
                  </a:schemeClr>
                </a:solidFill>
              </a:rPr>
              <a:t>Город Зеленогорск</a:t>
            </a:r>
            <a:endParaRPr lang="ru-RU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935703" y="6336321"/>
            <a:ext cx="238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Город Новоуральск</a:t>
            </a:r>
            <a:endParaRPr lang="ru-RU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9" name="Заголовок 1"/>
          <p:cNvSpPr>
            <a:spLocks noGrp="1"/>
          </p:cNvSpPr>
          <p:nvPr>
            <p:ph type="title"/>
          </p:nvPr>
        </p:nvSpPr>
        <p:spPr>
          <a:xfrm>
            <a:off x="1803400" y="313348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По итогам образовательного форума </a:t>
            </a:r>
            <a:b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г. Лесной, октябрь 2019 года</a:t>
            </a:r>
            <a:endParaRPr lang="ru-RU" b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83423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03400" y="313348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По итогам образовательного форума </a:t>
            </a:r>
            <a:b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г. Лесной, октябрь 2019 года</a:t>
            </a:r>
            <a:endParaRPr lang="ru-RU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73251" y="1690688"/>
            <a:ext cx="10515600" cy="436559"/>
          </a:xfrm>
        </p:spPr>
        <p:txBody>
          <a:bodyPr>
            <a:normAutofit fontScale="92500" lnSpcReduction="20000"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1" dirty="0" smtClean="0">
                <a:solidFill>
                  <a:srgbClr val="002060"/>
                </a:solidFill>
              </a:rPr>
              <a:t>12 мероприятий по инициативе </a:t>
            </a:r>
            <a:r>
              <a:rPr lang="ru-RU" b="1" smtClean="0">
                <a:solidFill>
                  <a:srgbClr val="002060"/>
                </a:solidFill>
              </a:rPr>
              <a:t>городов-участников проекта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353733" cy="976130"/>
          </a:xfrm>
          <a:prstGeom prst="rect">
            <a:avLst/>
          </a:prstGeom>
        </p:spPr>
      </p:pic>
      <p:pic>
        <p:nvPicPr>
          <p:cNvPr id="12" name="Изображение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117" y="2194983"/>
            <a:ext cx="5577416" cy="1536548"/>
          </a:xfrm>
          <a:prstGeom prst="rect">
            <a:avLst/>
          </a:prstGeom>
        </p:spPr>
      </p:pic>
      <p:pic>
        <p:nvPicPr>
          <p:cNvPr id="13" name="Изображение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8400" y="2194984"/>
            <a:ext cx="5638800" cy="1538636"/>
          </a:xfrm>
          <a:prstGeom prst="rect">
            <a:avLst/>
          </a:prstGeom>
        </p:spPr>
      </p:pic>
      <p:pic>
        <p:nvPicPr>
          <p:cNvPr id="14" name="Изображение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9117" y="3756026"/>
            <a:ext cx="5574185" cy="1527174"/>
          </a:xfrm>
          <a:prstGeom prst="rect">
            <a:avLst/>
          </a:prstGeom>
        </p:spPr>
      </p:pic>
      <p:pic>
        <p:nvPicPr>
          <p:cNvPr id="15" name="Изображение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65336" y="3782330"/>
            <a:ext cx="5621864" cy="149653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12183" y="5350936"/>
            <a:ext cx="1902883" cy="147732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dirty="0" smtClean="0"/>
              <a:t>Метапредметная олимпиада «Школы Росатома»</a:t>
            </a:r>
          </a:p>
          <a:p>
            <a:r>
              <a:rPr lang="ru-RU" dirty="0" smtClean="0"/>
              <a:t>Финал 2019-2020</a:t>
            </a:r>
            <a:endParaRPr lang="ru-RU" dirty="0"/>
          </a:p>
        </p:txBody>
      </p:sp>
      <p:sp>
        <p:nvSpPr>
          <p:cNvPr id="17" name="TextBox 16"/>
          <p:cNvSpPr txBox="1"/>
          <p:nvPr/>
        </p:nvSpPr>
        <p:spPr>
          <a:xfrm>
            <a:off x="2150533" y="5350936"/>
            <a:ext cx="3552769" cy="147732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dirty="0" smtClean="0"/>
              <a:t>Состоится в декабре 2020 года в дистанционном формате, в ней примут участия команды-победительницы </a:t>
            </a:r>
            <a:r>
              <a:rPr lang="ru-RU" smtClean="0"/>
              <a:t>2019-2020 учебного года</a:t>
            </a:r>
            <a:endParaRPr lang="ru-RU"/>
          </a:p>
        </p:txBody>
      </p:sp>
      <p:sp>
        <p:nvSpPr>
          <p:cNvPr id="18" name="TextBox 17"/>
          <p:cNvSpPr txBox="1"/>
          <p:nvPr/>
        </p:nvSpPr>
        <p:spPr>
          <a:xfrm>
            <a:off x="6248400" y="5327570"/>
            <a:ext cx="1902883" cy="147732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dirty="0" smtClean="0"/>
              <a:t>Фестиваль «Те-Арт Олимп «Школы Росатома»</a:t>
            </a:r>
          </a:p>
          <a:p>
            <a:endParaRPr lang="ru-RU" dirty="0" smtClean="0"/>
          </a:p>
        </p:txBody>
      </p:sp>
      <p:sp>
        <p:nvSpPr>
          <p:cNvPr id="19" name="TextBox 18"/>
          <p:cNvSpPr txBox="1"/>
          <p:nvPr/>
        </p:nvSpPr>
        <p:spPr>
          <a:xfrm>
            <a:off x="8286750" y="5327570"/>
            <a:ext cx="3552769" cy="147732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dirty="0" smtClean="0"/>
              <a:t>Состоится в ноябре-декабре 2020 года в дистанционном формате</a:t>
            </a:r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20" name="TextBox 19"/>
          <p:cNvSpPr txBox="1"/>
          <p:nvPr/>
        </p:nvSpPr>
        <p:spPr>
          <a:xfrm>
            <a:off x="9206636" y="6336321"/>
            <a:ext cx="238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Город Новоуральск</a:t>
            </a:r>
            <a:endParaRPr lang="ru-RU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315702" y="6422763"/>
            <a:ext cx="238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Город Новоуральск</a:t>
            </a:r>
            <a:endParaRPr lang="ru-RU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243451" y="4892481"/>
            <a:ext cx="238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b="1" smtClean="0">
                <a:solidFill>
                  <a:schemeClr val="accent2">
                    <a:lumMod val="75000"/>
                  </a:schemeClr>
                </a:solidFill>
              </a:rPr>
              <a:t>Город Трехгорный</a:t>
            </a:r>
            <a:endParaRPr lang="ru-RU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9451919" y="4890507"/>
            <a:ext cx="238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b="1" smtClean="0">
                <a:solidFill>
                  <a:schemeClr val="accent2">
                    <a:lumMod val="75000"/>
                  </a:schemeClr>
                </a:solidFill>
              </a:rPr>
              <a:t>Город Железногорск</a:t>
            </a:r>
            <a:endParaRPr lang="ru-RU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9438105" y="3358076"/>
            <a:ext cx="238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Город Снежинск</a:t>
            </a:r>
            <a:endParaRPr lang="ru-RU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243451" y="3222635"/>
            <a:ext cx="238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Город Лесной</a:t>
            </a:r>
            <a:endParaRPr lang="ru-RU" b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2847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31533" y="313348"/>
            <a:ext cx="10515600" cy="1325563"/>
          </a:xfrm>
        </p:spPr>
        <p:txBody>
          <a:bodyPr/>
          <a:lstStyle/>
          <a:p>
            <a:r>
              <a:rPr lang="en-US" b="1" dirty="0" smtClean="0">
                <a:solidFill>
                  <a:schemeClr val="accent2">
                    <a:lumMod val="75000"/>
                  </a:schemeClr>
                </a:solidFill>
              </a:rPr>
              <a:t>#</a:t>
            </a:r>
            <a:r>
              <a:rPr lang="ru-RU" b="1" dirty="0" err="1" smtClean="0">
                <a:solidFill>
                  <a:schemeClr val="accent2">
                    <a:lumMod val="75000"/>
                  </a:schemeClr>
                </a:solidFill>
              </a:rPr>
              <a:t>ВсейСемьейСоШколойРосатома</a:t>
            </a:r>
            <a:endParaRPr lang="ru-RU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62468" y="1419226"/>
            <a:ext cx="6948224" cy="4016375"/>
          </a:xfrm>
        </p:spPr>
        <p:txBody>
          <a:bodyPr>
            <a:normAutofit fontScale="92500" lnSpcReduction="20000"/>
          </a:bodyPr>
          <a:lstStyle/>
          <a:p>
            <a:r>
              <a:rPr lang="ru-RU" dirty="0"/>
              <a:t>В номинации «Семейный кукольный театр» было представлено 647 видеороликов от представителей 18 городов-участников проекта «Школа Росатома</a:t>
            </a:r>
            <a:r>
              <a:rPr lang="ru-RU" dirty="0" smtClean="0"/>
              <a:t>».</a:t>
            </a:r>
          </a:p>
          <a:p>
            <a:r>
              <a:rPr lang="ru-RU" dirty="0"/>
              <a:t>В номинации «Семейный мастер-класс «Вместе с мамой, вместе с папой!» на Конкурс было принято 187 видеороликов от представителей 16 городов-участников проекта «Школа Росатома». </a:t>
            </a:r>
            <a:endParaRPr lang="ru-RU" dirty="0" smtClean="0"/>
          </a:p>
          <a:p>
            <a:r>
              <a:rPr lang="ru-RU" dirty="0"/>
              <a:t> номинации </a:t>
            </a:r>
            <a:r>
              <a:rPr lang="ru-RU" b="1" dirty="0"/>
              <a:t>«</a:t>
            </a:r>
            <a:r>
              <a:rPr lang="ru-RU" dirty="0"/>
              <a:t>Альтернативные и лаконичные </a:t>
            </a:r>
            <a:r>
              <a:rPr lang="ru-RU" dirty="0" err="1"/>
              <a:t>видеоуроки</a:t>
            </a:r>
            <a:r>
              <a:rPr lang="ru-RU" dirty="0"/>
              <a:t> «Советы бывалых» </a:t>
            </a:r>
            <a:r>
              <a:rPr lang="ru-RU" dirty="0" smtClean="0"/>
              <a:t>создан </a:t>
            </a:r>
            <a:r>
              <a:rPr lang="ru-RU" dirty="0"/>
              <a:t>31 видеоролик от представителей 10 городов-участников проекта «Школа Росатома».</a:t>
            </a:r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353733" cy="976130"/>
          </a:xfrm>
          <a:prstGeom prst="rect">
            <a:avLst/>
          </a:prstGeom>
        </p:spPr>
      </p:pic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10691" y="1470025"/>
            <a:ext cx="4981309" cy="375126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72533" y="5774267"/>
            <a:ext cx="117009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Проект «Школа Росатома» был рядом с семьями наших дошкольников и школьников в период самоизоляции.</a:t>
            </a:r>
          </a:p>
          <a:p>
            <a:pPr algn="ctr"/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В итоге семьями было создано более 860 видеороликов общей продолжительностью более 70 часов.</a:t>
            </a:r>
          </a:p>
          <a:p>
            <a:pPr algn="ctr"/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Но самое главное </a:t>
            </a:r>
            <a:r>
              <a:rPr lang="mr-IN" b="1" dirty="0" smtClean="0">
                <a:solidFill>
                  <a:schemeClr val="accent2">
                    <a:lumMod val="75000"/>
                  </a:schemeClr>
                </a:solidFill>
              </a:rPr>
              <a:t>–</a:t>
            </a: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 все были дома, все были вместе!</a:t>
            </a:r>
            <a:endParaRPr lang="ru-RU" b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956859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1413</TotalTime>
  <Words>1438</Words>
  <Application>Microsoft Macintosh PowerPoint</Application>
  <PresentationFormat>Широкоэкранный</PresentationFormat>
  <Paragraphs>241</Paragraphs>
  <Slides>24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31" baseType="lpstr">
      <vt:lpstr>Arial</vt:lpstr>
      <vt:lpstr>Calibri</vt:lpstr>
      <vt:lpstr>Calibri Light</vt:lpstr>
      <vt:lpstr>DINPro</vt:lpstr>
      <vt:lpstr>Mangal</vt:lpstr>
      <vt:lpstr>Times New Roman</vt:lpstr>
      <vt:lpstr>Тема Office</vt:lpstr>
      <vt:lpstr>Результаты и эффекты проекта «Школа Росатома» </vt:lpstr>
      <vt:lpstr>Миссия проекта: мы проектируем будущее и оказываемся в нем раньше других</vt:lpstr>
      <vt:lpstr>Эффекты проекта</vt:lpstr>
      <vt:lpstr>Эффекты проекта</vt:lpstr>
      <vt:lpstr>Эффекты проекта</vt:lpstr>
      <vt:lpstr>Эффекты проекта</vt:lpstr>
      <vt:lpstr>По итогам образовательного форума  г. Лесной, октябрь 2019 года</vt:lpstr>
      <vt:lpstr>По итогам образовательного форума  г. Лесной, октябрь 2019 года</vt:lpstr>
      <vt:lpstr>#ВсейСемьейСоШколойРосатома</vt:lpstr>
      <vt:lpstr>#ШколаРосатомаЭтоМы</vt:lpstr>
      <vt:lpstr>Открытый весенний методический марафон «Школы Росатома»</vt:lpstr>
      <vt:lpstr>Расширение количества участников Сети атомклассов проекта «Школа Росатома»</vt:lpstr>
      <vt:lpstr>Рейтинг атомклассов</vt:lpstr>
      <vt:lpstr>Международные умные каникулы</vt:lpstr>
      <vt:lpstr>Расширение количества городов-участников проекта «Школа Росатома»</vt:lpstr>
      <vt:lpstr>Что ждет нас в 2021 году?</vt:lpstr>
      <vt:lpstr>Мероприятия для талантливых детей</vt:lpstr>
      <vt:lpstr>Мероприятия для талантливых детей</vt:lpstr>
      <vt:lpstr>Мероприятия для педагогов</vt:lpstr>
      <vt:lpstr>Мероприятия для педагогов</vt:lpstr>
      <vt:lpstr>Мероприятия для семей</vt:lpstr>
      <vt:lpstr>Мероприятия партнеров</vt:lpstr>
      <vt:lpstr>Системообразующие мероприятия</vt:lpstr>
      <vt:lpstr>Презентация PowerPoint</vt:lpstr>
    </vt:vector>
  </TitlesOfParts>
  <Company/>
  <LinksUpToDate>false</LinksUpToDate>
  <SharedDoc>false</SharedDoc>
  <HyperlinksChanged>false</HyperlinksChanged>
  <AppVersion>15.0023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Результаты и эффекты проекта «Школа Росатома» </dc:title>
  <dc:creator>Роман Селюков</dc:creator>
  <cp:lastModifiedBy>Роман Селюков</cp:lastModifiedBy>
  <cp:revision>29</cp:revision>
  <dcterms:created xsi:type="dcterms:W3CDTF">2020-11-14T12:32:03Z</dcterms:created>
  <dcterms:modified xsi:type="dcterms:W3CDTF">2020-11-15T19:12:41Z</dcterms:modified>
</cp:coreProperties>
</file>