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22"/>
  </p:notesMasterIdLst>
  <p:sldIdLst>
    <p:sldId id="258" r:id="rId2"/>
    <p:sldId id="278" r:id="rId3"/>
    <p:sldId id="2047" r:id="rId4"/>
    <p:sldId id="268" r:id="rId5"/>
    <p:sldId id="2049" r:id="rId6"/>
    <p:sldId id="260" r:id="rId7"/>
    <p:sldId id="2050" r:id="rId8"/>
    <p:sldId id="2051" r:id="rId9"/>
    <p:sldId id="261" r:id="rId10"/>
    <p:sldId id="267" r:id="rId11"/>
    <p:sldId id="315" r:id="rId12"/>
    <p:sldId id="316" r:id="rId13"/>
    <p:sldId id="317" r:id="rId14"/>
    <p:sldId id="318" r:id="rId15"/>
    <p:sldId id="319" r:id="rId16"/>
    <p:sldId id="321" r:id="rId17"/>
    <p:sldId id="320" r:id="rId18"/>
    <p:sldId id="322" r:id="rId19"/>
    <p:sldId id="323" r:id="rId20"/>
    <p:sldId id="2053" r:id="rId21"/>
  </p:sldIdLst>
  <p:sldSz cx="12192000" cy="6858000"/>
  <p:notesSz cx="6858000" cy="91440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Montserrat" pitchFamily="2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BB"/>
    <a:srgbClr val="FF7300"/>
    <a:srgbClr val="0040C7"/>
    <a:srgbClr val="0022C6"/>
    <a:srgbClr val="0033BB"/>
    <a:srgbClr val="0061AF"/>
    <a:srgbClr val="E46C2A"/>
    <a:srgbClr val="8F9092"/>
    <a:srgbClr val="DDDEDE"/>
    <a:srgbClr val="222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6"/>
    <p:restoredTop sz="94664"/>
  </p:normalViewPr>
  <p:slideViewPr>
    <p:cSldViewPr snapToGrid="0" showGuides="1">
      <p:cViewPr varScale="1">
        <p:scale>
          <a:sx n="85" d="100"/>
          <a:sy n="85" d="100"/>
        </p:scale>
        <p:origin x="192" y="3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59;&#1095;&#1077;&#1073;&#1085;&#1099;&#1081;%20&#1076;&#1077;&#1087;&#1072;&#1088;&#1090;&#1072;&#1084;&#1077;&#1085;&#1090;\&#1056;&#1045;&#1050;&#1058;&#1054;&#1056;&#1059;\2018\&#1057;&#1086;&#1073;&#1088;&#1072;&#1085;&#1080;&#1077;%20&#1087;&#1088;&#1077;&#1087;&#1086;&#1076;&#1072;&#1074;&#1072;&#1090;&#1077;&#1083;&#1077;&#1081;\&#1045;&#1043;&#1069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59;&#1095;&#1077;&#1073;&#1085;&#1099;&#1081;%20&#1076;&#1077;&#1087;&#1072;&#1088;&#1090;&#1072;&#1084;&#1077;&#1085;&#1090;\&#1056;&#1045;&#1050;&#1058;&#1054;&#1056;&#1059;\2021\&#1055;&#1050;\&#1044;&#1080;&#1085;&#1072;&#1084;&#1080;&#1082;&#1072;%20&#1050;&#1062;&#105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59;&#1095;&#1077;&#1073;&#1085;&#1099;&#1081;%20&#1076;&#1077;&#1087;&#1072;&#1088;&#1090;&#1072;&#1084;&#1077;&#1085;&#1090;\&#1055;&#1056;&#1048;&#1045;&#1052;&#1053;&#1040;&#1071;%20&#1050;&#1054;&#1052;&#1048;&#1057;&#1057;&#1048;&#1071;\2021\&#1048;&#1058;&#1054;&#1043;&#1048;\&#1050;&#1062;&#1055;%20&#1054;&#1057;&#105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Всех зачисленных на бюджет</c:v>
                </c:pt>
              </c:strCache>
            </c:strRef>
          </c:tx>
          <c:spPr>
            <a:solidFill>
              <a:srgbClr val="1770B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5"/>
                <c:pt idx="0">
                  <c:v>88.4</c:v>
                </c:pt>
                <c:pt idx="1">
                  <c:v>90.3</c:v>
                </c:pt>
                <c:pt idx="2">
                  <c:v>93.5</c:v>
                </c:pt>
                <c:pt idx="3">
                  <c:v>95</c:v>
                </c:pt>
                <c:pt idx="4">
                  <c:v>93.4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D9-AB47-B2F4-EFC3C71BA5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Зачисленных на бюджет без "целевиков" и "льготников"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5"/>
                <c:pt idx="0">
                  <c:v>90.5</c:v>
                </c:pt>
                <c:pt idx="1">
                  <c:v>92.3</c:v>
                </c:pt>
                <c:pt idx="2">
                  <c:v>95.4</c:v>
                </c:pt>
                <c:pt idx="3">
                  <c:v>97.2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D9-AB47-B2F4-EFC3C71BA5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8991104"/>
        <c:axId val="99005184"/>
      </c:barChart>
      <c:catAx>
        <c:axId val="98991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99005184"/>
        <c:crosses val="autoZero"/>
        <c:auto val="1"/>
        <c:lblAlgn val="ctr"/>
        <c:lblOffset val="100"/>
        <c:noMultiLvlLbl val="0"/>
      </c:catAx>
      <c:valAx>
        <c:axId val="99005184"/>
        <c:scaling>
          <c:orientation val="minMax"/>
          <c:min val="8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98991104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4.3809048818064529E-2"/>
          <c:y val="0.70453502372441146"/>
          <c:w val="0.83768536673928828"/>
          <c:h val="0.235885555555555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>
                <a:solidFill>
                  <a:schemeClr val="accent1"/>
                </a:solidFill>
              </a:rPr>
              <a:t>Динамика КЦП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3627322238661886E-2"/>
          <c:y val="0.18932337741365274"/>
          <c:w val="0.89783472723759539"/>
          <c:h val="0.49589705408976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 и специалитет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5"/>
                <c:pt idx="0">
                  <c:v>513</c:v>
                </c:pt>
                <c:pt idx="1">
                  <c:v>569</c:v>
                </c:pt>
                <c:pt idx="2">
                  <c:v>602</c:v>
                </c:pt>
                <c:pt idx="3">
                  <c:v>635</c:v>
                </c:pt>
                <c:pt idx="4">
                  <c:v>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C-4298-A54A-8DCD0C1692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5"/>
                <c:pt idx="0">
                  <c:v>658</c:v>
                </c:pt>
                <c:pt idx="1">
                  <c:v>601</c:v>
                </c:pt>
                <c:pt idx="2">
                  <c:v>519</c:v>
                </c:pt>
                <c:pt idx="3">
                  <c:v>460</c:v>
                </c:pt>
                <c:pt idx="4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2C-4298-A54A-8DCD0C1692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ИТОГО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5"/>
                <c:pt idx="0">
                  <c:v>1171</c:v>
                </c:pt>
                <c:pt idx="1">
                  <c:v>1170</c:v>
                </c:pt>
                <c:pt idx="2">
                  <c:v>1121</c:v>
                </c:pt>
                <c:pt idx="3">
                  <c:v>1095</c:v>
                </c:pt>
                <c:pt idx="4">
                  <c:v>1465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2C-4298-A54A-8DCD0C1692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871568"/>
        <c:axId val="306871152"/>
      </c:barChart>
      <c:catAx>
        <c:axId val="30687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06871152"/>
        <c:crosses val="autoZero"/>
        <c:auto val="1"/>
        <c:lblAlgn val="ctr"/>
        <c:lblOffset val="100"/>
        <c:noMultiLvlLbl val="0"/>
      </c:catAx>
      <c:valAx>
        <c:axId val="306871152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0687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>
                <a:solidFill>
                  <a:schemeClr val="accent1"/>
                </a:solidFill>
              </a:rPr>
              <a:t>Средний балл ЕГЭ зачисленных в филиалы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accent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БИТИ</c:v>
                </c:pt>
                <c:pt idx="1">
                  <c:v>ВИТИ</c:v>
                </c:pt>
                <c:pt idx="2">
                  <c:v>ДИТИ</c:v>
                </c:pt>
                <c:pt idx="3">
                  <c:v>ИАТЭ</c:v>
                </c:pt>
                <c:pt idx="4">
                  <c:v>НТИ</c:v>
                </c:pt>
                <c:pt idx="5">
                  <c:v>ОТИ</c:v>
                </c:pt>
                <c:pt idx="6">
                  <c:v>СарФТИ</c:v>
                </c:pt>
                <c:pt idx="7">
                  <c:v>СТИ</c:v>
                </c:pt>
                <c:pt idx="8">
                  <c:v>СФТИ</c:v>
                </c:pt>
                <c:pt idx="9">
                  <c:v>ТИ</c:v>
                </c:pt>
                <c:pt idx="10">
                  <c:v>ТТИ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63.8</c:v>
                </c:pt>
                <c:pt idx="1">
                  <c:v>64.5</c:v>
                </c:pt>
                <c:pt idx="2">
                  <c:v>66.099999999999994</c:v>
                </c:pt>
                <c:pt idx="3">
                  <c:v>71.3</c:v>
                </c:pt>
                <c:pt idx="4">
                  <c:v>64.5</c:v>
                </c:pt>
                <c:pt idx="5">
                  <c:v>65.8</c:v>
                </c:pt>
                <c:pt idx="6">
                  <c:v>69.3</c:v>
                </c:pt>
                <c:pt idx="7">
                  <c:v>61.6</c:v>
                </c:pt>
                <c:pt idx="8">
                  <c:v>65.7</c:v>
                </c:pt>
                <c:pt idx="9">
                  <c:v>63.2</c:v>
                </c:pt>
                <c:pt idx="10">
                  <c:v>64.5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A-4B36-862C-02548CE44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0528687"/>
        <c:axId val="770534927"/>
      </c:barChart>
      <c:catAx>
        <c:axId val="77052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0534927"/>
        <c:crosses val="autoZero"/>
        <c:auto val="1"/>
        <c:lblAlgn val="ctr"/>
        <c:lblOffset val="100"/>
        <c:noMultiLvlLbl val="0"/>
      </c:catAx>
      <c:valAx>
        <c:axId val="770534927"/>
        <c:scaling>
          <c:orientation val="minMax"/>
          <c:max val="75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0528687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КЦП филиалов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'КЦП ВО'!$A$2</c:f>
              <c:strCache>
                <c:ptCount val="1"/>
                <c:pt idx="0">
                  <c:v>СПО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'КЦП ВО'!$B$1:$O$1</c:f>
              <c:strCache>
                <c:ptCount val="14"/>
                <c:pt idx="0">
                  <c:v>БИТИ </c:v>
                </c:pt>
                <c:pt idx="1">
                  <c:v>ВИТИ</c:v>
                </c:pt>
                <c:pt idx="2">
                  <c:v>ДИТИ</c:v>
                </c:pt>
                <c:pt idx="3">
                  <c:v>ИАТЭ</c:v>
                </c:pt>
                <c:pt idx="4">
                  <c:v>НТИ</c:v>
                </c:pt>
                <c:pt idx="5">
                  <c:v>ОТИ</c:v>
                </c:pt>
                <c:pt idx="6">
                  <c:v>СарФТИ</c:v>
                </c:pt>
                <c:pt idx="7">
                  <c:v>СТИ</c:v>
                </c:pt>
                <c:pt idx="8">
                  <c:v>СФТИ</c:v>
                </c:pt>
                <c:pt idx="9">
                  <c:v>ТИ</c:v>
                </c:pt>
                <c:pt idx="10">
                  <c:v>ТТИ</c:v>
                </c:pt>
                <c:pt idx="11">
                  <c:v>МОПК</c:v>
                </c:pt>
                <c:pt idx="12">
                  <c:v>НВПК</c:v>
                </c:pt>
                <c:pt idx="13">
                  <c:v>УрТК</c:v>
                </c:pt>
              </c:strCache>
            </c:strRef>
          </c:cat>
          <c:val>
            <c:numRef>
              <c:f>'КЦП ВО'!$B$2:$O$2</c:f>
              <c:numCache>
                <c:formatCode>General</c:formatCode>
                <c:ptCount val="14"/>
                <c:pt idx="1">
                  <c:v>177</c:v>
                </c:pt>
                <c:pt idx="2">
                  <c:v>125</c:v>
                </c:pt>
                <c:pt idx="3">
                  <c:v>36</c:v>
                </c:pt>
                <c:pt idx="4">
                  <c:v>28</c:v>
                </c:pt>
                <c:pt idx="5">
                  <c:v>82</c:v>
                </c:pt>
                <c:pt idx="6">
                  <c:v>10</c:v>
                </c:pt>
                <c:pt idx="8">
                  <c:v>87</c:v>
                </c:pt>
                <c:pt idx="9">
                  <c:v>53</c:v>
                </c:pt>
                <c:pt idx="10">
                  <c:v>77</c:v>
                </c:pt>
                <c:pt idx="11">
                  <c:v>93</c:v>
                </c:pt>
                <c:pt idx="12">
                  <c:v>49</c:v>
                </c:pt>
                <c:pt idx="1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4-4BF3-A727-1A4E38B74A83}"/>
            </c:ext>
          </c:extLst>
        </c:ser>
        <c:ser>
          <c:idx val="1"/>
          <c:order val="1"/>
          <c:tx>
            <c:strRef>
              <c:f>'КЦП ВО'!$A$3</c:f>
              <c:strCache>
                <c:ptCount val="1"/>
                <c:pt idx="0">
                  <c:v>Бакалавриат/специалитет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'КЦП ВО'!$B$1:$O$1</c:f>
              <c:strCache>
                <c:ptCount val="14"/>
                <c:pt idx="0">
                  <c:v>БИТИ </c:v>
                </c:pt>
                <c:pt idx="1">
                  <c:v>ВИТИ</c:v>
                </c:pt>
                <c:pt idx="2">
                  <c:v>ДИТИ</c:v>
                </c:pt>
                <c:pt idx="3">
                  <c:v>ИАТЭ</c:v>
                </c:pt>
                <c:pt idx="4">
                  <c:v>НТИ</c:v>
                </c:pt>
                <c:pt idx="5">
                  <c:v>ОТИ</c:v>
                </c:pt>
                <c:pt idx="6">
                  <c:v>СарФТИ</c:v>
                </c:pt>
                <c:pt idx="7">
                  <c:v>СТИ</c:v>
                </c:pt>
                <c:pt idx="8">
                  <c:v>СФТИ</c:v>
                </c:pt>
                <c:pt idx="9">
                  <c:v>ТИ</c:v>
                </c:pt>
                <c:pt idx="10">
                  <c:v>ТТИ</c:v>
                </c:pt>
                <c:pt idx="11">
                  <c:v>МОПК</c:v>
                </c:pt>
                <c:pt idx="12">
                  <c:v>НВПК</c:v>
                </c:pt>
                <c:pt idx="13">
                  <c:v>УрТК</c:v>
                </c:pt>
              </c:strCache>
            </c:strRef>
          </c:cat>
          <c:val>
            <c:numRef>
              <c:f>'КЦП ВО'!$B$3:$O$3</c:f>
              <c:numCache>
                <c:formatCode>General</c:formatCode>
                <c:ptCount val="14"/>
                <c:pt idx="0">
                  <c:v>138</c:v>
                </c:pt>
                <c:pt idx="1">
                  <c:v>187</c:v>
                </c:pt>
                <c:pt idx="2">
                  <c:v>101</c:v>
                </c:pt>
                <c:pt idx="3">
                  <c:v>413</c:v>
                </c:pt>
                <c:pt idx="4">
                  <c:v>40</c:v>
                </c:pt>
                <c:pt idx="5">
                  <c:v>66</c:v>
                </c:pt>
                <c:pt idx="6">
                  <c:v>171</c:v>
                </c:pt>
                <c:pt idx="7">
                  <c:v>77</c:v>
                </c:pt>
                <c:pt idx="8">
                  <c:v>104</c:v>
                </c:pt>
                <c:pt idx="9">
                  <c:v>73</c:v>
                </c:pt>
                <c:pt idx="1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04-4BF3-A727-1A4E38B74A83}"/>
            </c:ext>
          </c:extLst>
        </c:ser>
        <c:ser>
          <c:idx val="2"/>
          <c:order val="2"/>
          <c:tx>
            <c:strRef>
              <c:f>'КЦП ВО'!$A$4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'КЦП ВО'!$B$1:$O$1</c:f>
              <c:strCache>
                <c:ptCount val="14"/>
                <c:pt idx="0">
                  <c:v>БИТИ </c:v>
                </c:pt>
                <c:pt idx="1">
                  <c:v>ВИТИ</c:v>
                </c:pt>
                <c:pt idx="2">
                  <c:v>ДИТИ</c:v>
                </c:pt>
                <c:pt idx="3">
                  <c:v>ИАТЭ</c:v>
                </c:pt>
                <c:pt idx="4">
                  <c:v>НТИ</c:v>
                </c:pt>
                <c:pt idx="5">
                  <c:v>ОТИ</c:v>
                </c:pt>
                <c:pt idx="6">
                  <c:v>СарФТИ</c:v>
                </c:pt>
                <c:pt idx="7">
                  <c:v>СТИ</c:v>
                </c:pt>
                <c:pt idx="8">
                  <c:v>СФТИ</c:v>
                </c:pt>
                <c:pt idx="9">
                  <c:v>ТИ</c:v>
                </c:pt>
                <c:pt idx="10">
                  <c:v>ТТИ</c:v>
                </c:pt>
                <c:pt idx="11">
                  <c:v>МОПК</c:v>
                </c:pt>
                <c:pt idx="12">
                  <c:v>НВПК</c:v>
                </c:pt>
                <c:pt idx="13">
                  <c:v>УрТК</c:v>
                </c:pt>
              </c:strCache>
            </c:strRef>
          </c:cat>
          <c:val>
            <c:numRef>
              <c:f>'КЦП ВО'!$B$4:$O$4</c:f>
              <c:numCache>
                <c:formatCode>General</c:formatCode>
                <c:ptCount val="14"/>
                <c:pt idx="1">
                  <c:v>19</c:v>
                </c:pt>
                <c:pt idx="2">
                  <c:v>34</c:v>
                </c:pt>
                <c:pt idx="3">
                  <c:v>122</c:v>
                </c:pt>
                <c:pt idx="6">
                  <c:v>129</c:v>
                </c:pt>
                <c:pt idx="7">
                  <c:v>16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04-4BF3-A727-1A4E38B74A83}"/>
            </c:ext>
          </c:extLst>
        </c:ser>
        <c:ser>
          <c:idx val="3"/>
          <c:order val="3"/>
          <c:tx>
            <c:strRef>
              <c:f>'КЦП ВО'!$A$5</c:f>
              <c:strCache>
                <c:ptCount val="1"/>
                <c:pt idx="0">
                  <c:v>Аспирантура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'КЦП ВО'!$B$1:$O$1</c:f>
              <c:strCache>
                <c:ptCount val="14"/>
                <c:pt idx="0">
                  <c:v>БИТИ </c:v>
                </c:pt>
                <c:pt idx="1">
                  <c:v>ВИТИ</c:v>
                </c:pt>
                <c:pt idx="2">
                  <c:v>ДИТИ</c:v>
                </c:pt>
                <c:pt idx="3">
                  <c:v>ИАТЭ</c:v>
                </c:pt>
                <c:pt idx="4">
                  <c:v>НТИ</c:v>
                </c:pt>
                <c:pt idx="5">
                  <c:v>ОТИ</c:v>
                </c:pt>
                <c:pt idx="6">
                  <c:v>СарФТИ</c:v>
                </c:pt>
                <c:pt idx="7">
                  <c:v>СТИ</c:v>
                </c:pt>
                <c:pt idx="8">
                  <c:v>СФТИ</c:v>
                </c:pt>
                <c:pt idx="9">
                  <c:v>ТИ</c:v>
                </c:pt>
                <c:pt idx="10">
                  <c:v>ТТИ</c:v>
                </c:pt>
                <c:pt idx="11">
                  <c:v>МОПК</c:v>
                </c:pt>
                <c:pt idx="12">
                  <c:v>НВПК</c:v>
                </c:pt>
                <c:pt idx="13">
                  <c:v>УрТК</c:v>
                </c:pt>
              </c:strCache>
            </c:strRef>
          </c:cat>
          <c:val>
            <c:numRef>
              <c:f>'КЦП ВО'!$B$5:$O$5</c:f>
              <c:numCache>
                <c:formatCode>General</c:formatCode>
                <c:ptCount val="14"/>
                <c:pt idx="2">
                  <c:v>7</c:v>
                </c:pt>
                <c:pt idx="3">
                  <c:v>20</c:v>
                </c:pt>
                <c:pt idx="6">
                  <c:v>18</c:v>
                </c:pt>
                <c:pt idx="7">
                  <c:v>2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04-4BF3-A727-1A4E38B74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767632"/>
        <c:axId val="189478512"/>
      </c:barChart>
      <c:catAx>
        <c:axId val="13176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478512"/>
        <c:crosses val="autoZero"/>
        <c:auto val="1"/>
        <c:lblAlgn val="ctr"/>
        <c:lblOffset val="100"/>
        <c:noMultiLvlLbl val="0"/>
      </c:catAx>
      <c:valAx>
        <c:axId val="18947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76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C055B-BAAB-422D-A738-B7DCB9AC303E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470C6-C5E4-48BE-B0F0-6CB85D5A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5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70C6-C5E4-48BE-B0F0-6CB85D5A9C2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7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88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TI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0"/>
            <a:ext cx="12192000" cy="68744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pPr defTabSz="912261">
              <a:defRPr/>
            </a:pPr>
            <a:endParaRPr sz="2311"/>
          </a:p>
        </p:txBody>
      </p:sp>
      <p:pic>
        <p:nvPicPr>
          <p:cNvPr id="8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614453"/>
            <a:ext cx="115093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75610" y="4908550"/>
            <a:ext cx="3546164" cy="10173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algn="r">
              <a:lnSpc>
                <a:spcPts val="3800"/>
              </a:lnSpc>
              <a:defRPr lang="ru-RU" sz="3700" dirty="0">
                <a:solidFill>
                  <a:srgbClr val="00B8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algn="r">
              <a:lnSpc>
                <a:spcPts val="3863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325400" y="4908550"/>
            <a:ext cx="985024" cy="11071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rtlCol="0">
            <a:spAutoFit/>
          </a:bodyPr>
          <a:lstStyle>
            <a:lvl1pPr marL="1155700" indent="-1143000">
              <a:buNone/>
              <a:defRPr lang="ru-RU" sz="8500" dirty="0">
                <a:solidFill>
                  <a:srgbClr val="00B8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indent="0">
              <a:lnSpc>
                <a:spcPts val="8500"/>
              </a:lnSpc>
              <a:spcBef>
                <a:spcPts val="138"/>
              </a:spcBef>
            </a:pPr>
            <a:r>
              <a:rPr lang="en-US" dirty="0"/>
              <a:t>N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825706-1C73-42C9-A309-A65B1A89F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3" t="10175"/>
          <a:stretch/>
        </p:blipFill>
        <p:spPr>
          <a:xfrm>
            <a:off x="-20877" y="-35265"/>
            <a:ext cx="7152761" cy="46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3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Шапка с логотипом коня (белая e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6">
            <a:extLst>
              <a:ext uri="{FF2B5EF4-FFF2-40B4-BE49-F238E27FC236}">
                <a16:creationId xmlns:a16="http://schemas.microsoft.com/office/drawing/2014/main" id="{424F19A6-395E-43E5-B747-D5CDEFC56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07" t="37477" r="7950" b="9855"/>
          <a:stretch/>
        </p:blipFill>
        <p:spPr>
          <a:xfrm>
            <a:off x="9560206" y="35921"/>
            <a:ext cx="2135669" cy="1215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Century Gothic" panose="020B0502020202020204" pitchFamily="34" charset="0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3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88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88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88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6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988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94" y="558606"/>
            <a:ext cx="2484000" cy="1656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2702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TI 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D5108C-E8F0-4BFF-A914-CE443F930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1" y="-3931"/>
            <a:ext cx="12188859" cy="7317737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1336" y="2729357"/>
            <a:ext cx="5743805" cy="9660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8896" y="4090991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22" name="Picture 5" descr="E:\WORK\Ассоциация кружков\ФИРМСТИЛЬ\ЛОГО партнеров и вузов\Соорганизаторы\КД\Logo KD white.png">
            <a:extLst>
              <a:ext uri="{FF2B5EF4-FFF2-40B4-BE49-F238E27FC236}">
                <a16:creationId xmlns:a16="http://schemas.microsoft.com/office/drawing/2014/main" id="{164DA1AE-0063-4D42-A1CC-54C8FBC5DD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769" y="653830"/>
            <a:ext cx="930138" cy="241060"/>
          </a:xfrm>
          <a:prstGeom prst="rect">
            <a:avLst/>
          </a:prstGeom>
          <a:noFill/>
        </p:spPr>
      </p:pic>
      <p:pic>
        <p:nvPicPr>
          <p:cNvPr id="23" name="Picture 7" descr="E:\WORK\Ассоциация кружков\ФИРМСТИЛЬ\ЛОГО партнеров и вузов\Соорганизаторы\АСИ\Logo ASI white.png">
            <a:extLst>
              <a:ext uri="{FF2B5EF4-FFF2-40B4-BE49-F238E27FC236}">
                <a16:creationId xmlns:a16="http://schemas.microsoft.com/office/drawing/2014/main" id="{C71C2C5C-8DB0-467E-B7C3-272616B6A7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131" y="441435"/>
            <a:ext cx="1021332" cy="4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:\WORK\Ассоциация кружков\ФИРМСТИЛЬ\ЛОГО партнеров и вузов\Партнеры\РСВ\Лого РСВ(1).png">
            <a:extLst>
              <a:ext uri="{FF2B5EF4-FFF2-40B4-BE49-F238E27FC236}">
                <a16:creationId xmlns:a16="http://schemas.microsoft.com/office/drawing/2014/main" id="{7283E4FA-C930-49FA-97EE-171C70C2A3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784" y="622770"/>
            <a:ext cx="751184" cy="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743B923F-1662-4C4D-AA53-1EE2E1C786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9316" y="657033"/>
            <a:ext cx="1228215" cy="1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2EF85-CCF2-420A-8001-770744FC86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2" y="502973"/>
            <a:ext cx="1551458" cy="12027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B73B09-B207-47D5-B153-C236CB027CE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436" y="468204"/>
            <a:ext cx="675218" cy="675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1F31C-6CC2-47AC-B6CE-CBDE9CDC096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1" y="441435"/>
            <a:ext cx="573740" cy="6038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7E3564-1966-4B36-A8FA-7E6D034A2A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81" y="442751"/>
            <a:ext cx="573740" cy="6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8" r:id="rId3"/>
    <p:sldLayoutId id="2147483679" r:id="rId4"/>
    <p:sldLayoutId id="2147483680" r:id="rId5"/>
    <p:sldLayoutId id="2147483675" r:id="rId6"/>
    <p:sldLayoutId id="2147483682" r:id="rId7"/>
    <p:sldLayoutId id="2147483681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my.ntcontest.ru/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aganat@mephi.ru" TargetMode="External"/><Relationship Id="rId2" Type="http://schemas.openxmlformats.org/officeDocument/2006/relationships/hyperlink" Target="http://www.mephi.ru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28.10.2021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60194" y="2679399"/>
            <a:ext cx="10344368" cy="1915445"/>
          </a:xfrm>
        </p:spPr>
        <p:txBody>
          <a:bodyPr/>
          <a:lstStyle/>
          <a:p>
            <a:pPr algn="ctr"/>
            <a:r>
              <a:rPr lang="ru-RU" sz="4800" dirty="0"/>
              <a:t>Олимпиады НИЯУ МИФИ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8C35C8-2C18-6A4B-9ECD-0F933D13AD68}"/>
              </a:ext>
            </a:extLst>
          </p:cNvPr>
          <p:cNvSpPr/>
          <p:nvPr/>
        </p:nvSpPr>
        <p:spPr>
          <a:xfrm>
            <a:off x="560194" y="4594844"/>
            <a:ext cx="11342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20B0604020202020204" charset="-52"/>
              </a:rPr>
              <a:t>Ганат Светлана Александровна,  </a:t>
            </a:r>
            <a:br>
              <a:rPr lang="ru-RU" sz="1600" dirty="0">
                <a:latin typeface="Montserrat" panose="020B0604020202020204" charset="-52"/>
              </a:rPr>
            </a:br>
            <a:r>
              <a:rPr lang="ru-RU" sz="1600" dirty="0">
                <a:latin typeface="Montserrat" panose="020B0604020202020204" charset="-52"/>
              </a:rPr>
              <a:t>кандидат психологических наук,</a:t>
            </a:r>
          </a:p>
          <a:p>
            <a:r>
              <a:rPr lang="ru-RU" sz="1600" dirty="0">
                <a:latin typeface="Montserrat" panose="020B0604020202020204" charset="-52"/>
              </a:rPr>
              <a:t>начальник управления внешних коммуникаций и профориентации</a:t>
            </a:r>
          </a:p>
          <a:p>
            <a:r>
              <a:rPr lang="ru-RU" sz="1600" dirty="0">
                <a:latin typeface="Montserrat" panose="020B0604020202020204" charset="-52"/>
              </a:rPr>
              <a:t>доцент кафедры управления наукоемкими отраслевыми и региональными проектами НИЯУ МИФИ</a:t>
            </a:r>
          </a:p>
        </p:txBody>
      </p:sp>
    </p:spTree>
    <p:extLst>
      <p:ext uri="{BB962C8B-B14F-4D97-AF65-F5344CB8AC3E}">
        <p14:creationId xmlns:p14="http://schemas.microsoft.com/office/powerpoint/2010/main" val="184129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F3E63E-279A-47BF-9880-4C235016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28324"/>
            <a:ext cx="9173513" cy="584775"/>
          </a:xfrm>
        </p:spPr>
        <p:txBody>
          <a:bodyPr/>
          <a:lstStyle/>
          <a:p>
            <a:pPr algn="ctr"/>
            <a:r>
              <a:rPr lang="ru-RU" sz="3200" dirty="0"/>
              <a:t>Основные результаты за 2021-2021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37" y="1350924"/>
            <a:ext cx="934434" cy="934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66" y="2456165"/>
            <a:ext cx="779376" cy="779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18" y="3406348"/>
            <a:ext cx="732271" cy="732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53" y="4309426"/>
            <a:ext cx="864000" cy="86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7965" y="1350924"/>
            <a:ext cx="10134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смотря на сложности, связанные с эпидемиологической обстановкой, и принятым решением о проведение отборочных этапов олимпиад исключительно в дистанционном формате, удалось сохранить кол-во участников в том же порядке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17965" y="2396399"/>
            <a:ext cx="8792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Олимпиады проведены в 25 городах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7965" y="2868071"/>
            <a:ext cx="10039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Организовано новое направление олимпиады Кружкового движения НТИ по профилю «Ядерные технологии»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17965" y="3679525"/>
            <a:ext cx="10039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Представителями НИЯУ МИФИ в РСОШ стали 4 человека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7965" y="4224310"/>
            <a:ext cx="9670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деятельности олимпиадного отдела: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составлена база контактов более </a:t>
            </a:r>
            <a:r>
              <a:rPr lang="ru-RU" sz="2000" b="1" dirty="0">
                <a:solidFill>
                  <a:srgbClr val="5E7B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 олимпиады для </a:t>
            </a:r>
            <a:r>
              <a:rPr lang="ru-RU" sz="2000" b="1" dirty="0">
                <a:solidFill>
                  <a:srgbClr val="5E7B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11-класса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были проведены в </a:t>
            </a:r>
            <a:r>
              <a:rPr lang="ru-RU" sz="2000" b="1" dirty="0">
                <a:solidFill>
                  <a:srgbClr val="5E7B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очном формате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2000" b="1" dirty="0">
                <a:solidFill>
                  <a:srgbClr val="5E7B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 работа во всех городах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олимпиад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F29468-E67B-438B-9BED-0AFE74CFD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8" r="17943" b="9837"/>
          <a:stretch/>
        </p:blipFill>
        <p:spPr>
          <a:xfrm>
            <a:off x="2331961" y="908990"/>
            <a:ext cx="9860039" cy="6392339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122632" y="2605761"/>
            <a:ext cx="6445978" cy="24793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3200" b="1" dirty="0">
                <a:solidFill>
                  <a:schemeClr val="bg1"/>
                </a:solidFill>
              </a:rPr>
              <a:t>Национальная</a:t>
            </a:r>
            <a:br>
              <a:rPr lang="ru-RU" altLang="ru-RU" sz="3200" b="1" dirty="0">
                <a:solidFill>
                  <a:schemeClr val="bg1"/>
                </a:solidFill>
              </a:rPr>
            </a:br>
            <a:r>
              <a:rPr lang="ru-RU" altLang="ru-RU" sz="3200" b="1" dirty="0">
                <a:solidFill>
                  <a:schemeClr val="bg1"/>
                </a:solidFill>
              </a:rPr>
              <a:t>технологическая олимпиада</a:t>
            </a:r>
            <a:br>
              <a:rPr lang="ru-RU" altLang="ru-RU" sz="3200" b="1" dirty="0">
                <a:solidFill>
                  <a:schemeClr val="bg1"/>
                </a:solidFill>
              </a:rPr>
            </a:br>
            <a:r>
              <a:rPr lang="ru-RU" altLang="ru-RU" sz="3200" b="1" dirty="0">
                <a:solidFill>
                  <a:schemeClr val="bg1"/>
                </a:solidFill>
              </a:rPr>
              <a:t>nti-contest.ru</a:t>
            </a:r>
            <a:br>
              <a:rPr lang="ru-RU" altLang="ru-RU" sz="3200" b="1" dirty="0">
                <a:solidFill>
                  <a:schemeClr val="bg1"/>
                </a:solidFill>
              </a:rPr>
            </a:br>
            <a:br>
              <a:rPr lang="ru-RU" altLang="ru-RU" sz="3200" b="1" dirty="0">
                <a:solidFill>
                  <a:schemeClr val="bg1"/>
                </a:solidFill>
              </a:rPr>
            </a:b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122632" y="4499211"/>
            <a:ext cx="4721228" cy="2492135"/>
          </a:xfrm>
        </p:spPr>
        <p:txBody>
          <a:bodyPr/>
          <a:lstStyle/>
          <a:p>
            <a:pPr>
              <a:lnSpc>
                <a:spcPts val="1575"/>
              </a:lnSpc>
            </a:pPr>
            <a:r>
              <a:rPr lang="ru-RU" altLang="ru-RU" sz="1500" dirty="0">
                <a:solidFill>
                  <a:schemeClr val="bg1"/>
                </a:solidFill>
              </a:rPr>
              <a:t>Многопрофильная командная инженерная олимпиада для школьников 8-11 классов: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1500" dirty="0">
                <a:solidFill>
                  <a:schemeClr val="bg1"/>
                </a:solidFill>
              </a:rPr>
              <a:t>Всероссийский охват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1500" dirty="0">
                <a:solidFill>
                  <a:schemeClr val="bg1"/>
                </a:solidFill>
              </a:rPr>
              <a:t>Кейсы и технологические задачи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1500" dirty="0">
                <a:solidFill>
                  <a:schemeClr val="bg1"/>
                </a:solidFill>
              </a:rPr>
              <a:t>Бонус к поступлению в ВУЗы </a:t>
            </a:r>
            <a:endParaRPr lang="en-US" altLang="ru-RU" sz="1500" dirty="0">
              <a:solidFill>
                <a:schemeClr val="bg1"/>
              </a:solidFill>
            </a:endParaRPr>
          </a:p>
          <a:p>
            <a:pPr marL="9525">
              <a:lnSpc>
                <a:spcPts val="1575"/>
              </a:lnSpc>
            </a:pPr>
            <a:r>
              <a:rPr lang="en-US" altLang="ru-RU" sz="1500" dirty="0">
                <a:solidFill>
                  <a:schemeClr val="bg1"/>
                </a:solidFill>
              </a:rPr>
              <a:t> </a:t>
            </a:r>
            <a:r>
              <a:rPr lang="ru-RU" altLang="ru-RU" sz="1500" dirty="0">
                <a:solidFill>
                  <a:schemeClr val="bg1"/>
                </a:solidFill>
              </a:rPr>
              <a:t>(100 баллов ЕГЭ)</a:t>
            </a:r>
          </a:p>
          <a:p>
            <a:endParaRPr lang="ru-RU" sz="1500" dirty="0">
              <a:latin typeface="Tahoma" panose="020B0604030504040204" pitchFamily="34" charset="0"/>
            </a:endParaRPr>
          </a:p>
          <a:p>
            <a:endParaRPr lang="ru-RU" sz="15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E7CADA-8D67-4A95-99B1-7D963DBF9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195"/>
            <a:ext cx="2245497" cy="17826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5899CA1-0FCF-455C-8D1E-49C8F8C41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862" y="1982785"/>
            <a:ext cx="1643208" cy="4806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D82ADC1-CCDD-49C8-8A2A-E323D5AEB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687" y="5643418"/>
            <a:ext cx="1833124" cy="606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FF1A14-DC5E-4124-8256-825F9BBED0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1636"/>
            <a:ext cx="2418426" cy="3343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B583F9-0CD1-4F99-9143-B13563D985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4" y="1380792"/>
            <a:ext cx="2245497" cy="18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86A3A-85BA-4D8B-8352-4ACCBDFC6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68" y="2156181"/>
            <a:ext cx="2947916" cy="991724"/>
          </a:xfrm>
        </p:spPr>
        <p:txBody>
          <a:bodyPr/>
          <a:lstStyle/>
          <a:p>
            <a:pPr algn="ctr"/>
            <a:r>
              <a:rPr lang="ru-RU" b="1" dirty="0"/>
              <a:t>Ядерные технологии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162F6-FCC2-4B15-AD66-66664ED6A203}"/>
              </a:ext>
            </a:extLst>
          </p:cNvPr>
          <p:cNvSpPr txBox="1"/>
          <p:nvPr/>
        </p:nvSpPr>
        <p:spPr>
          <a:xfrm>
            <a:off x="2920620" y="377916"/>
            <a:ext cx="9108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8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Олимпиада Кружкового движения НТИ по Ядерным технологиям проводилась в 2016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DD9DA-49D2-42D9-A580-050F186A38FC}"/>
              </a:ext>
            </a:extLst>
          </p:cNvPr>
          <p:cNvSpPr txBox="1"/>
          <p:nvPr/>
        </p:nvSpPr>
        <p:spPr>
          <a:xfrm>
            <a:off x="3138984" y="1686728"/>
            <a:ext cx="8889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Возобновлена в 2020 году и 2021 получила статус олимпиады РСОШ 3 уровня</a:t>
            </a:r>
          </a:p>
          <a:p>
            <a:r>
              <a:rPr lang="ru-RU" sz="2400" dirty="0">
                <a:solidFill>
                  <a:schemeClr val="bg1"/>
                </a:solidFill>
              </a:rPr>
              <a:t>Разработчики профиля: 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– Институт физико-технических интеллектуальных систем (ИФТИС)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– Институт ядерной физики и технологии (ИЯФИТ)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F90017-EA6D-4DE2-A271-F4AB5EB5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08" y="4811282"/>
            <a:ext cx="2329044" cy="15389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055FBB-F4E5-466D-922C-E5751B976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74" y="4261011"/>
            <a:ext cx="7413877" cy="26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0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078D6-DD57-4AC2-9320-FB77C41C0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0" b="-6223"/>
          <a:stretch/>
        </p:blipFill>
        <p:spPr>
          <a:xfrm>
            <a:off x="0" y="4782388"/>
            <a:ext cx="7282487" cy="20756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6205D4-E779-9144-9346-871A00666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569" y="104146"/>
            <a:ext cx="6463875" cy="46782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E21C7-C06A-6947-8C37-4FE972805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343" y="4023073"/>
            <a:ext cx="6363819" cy="27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81B34-87F0-4187-88BC-58B313FDE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255"/>
            <a:ext cx="4098472" cy="513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A75C2A-A06C-40AB-96E2-269B8998E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943" y="42997"/>
            <a:ext cx="8567057" cy="68150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F991BE-FFB7-1E49-AAAB-B78328965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3169"/>
            <a:ext cx="1428928" cy="513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11F06B-0229-C04E-8A1D-AB60383E1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32860"/>
            <a:ext cx="3694879" cy="4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BAA78-05F5-4C9B-8D17-4451B8C39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19" y="163771"/>
            <a:ext cx="5068819" cy="643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5E7E87-3755-4097-9FF9-9C8A91984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9"/>
          <a:stretch/>
        </p:blipFill>
        <p:spPr>
          <a:xfrm>
            <a:off x="1675319" y="806824"/>
            <a:ext cx="10516681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3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1C215-BCC6-48CD-82F2-9A6EEE3D5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r="27639" b="79306"/>
          <a:stretch/>
        </p:blipFill>
        <p:spPr>
          <a:xfrm>
            <a:off x="3245907" y="817749"/>
            <a:ext cx="8889167" cy="11910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73CCB-41B8-E745-9076-6D7509810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11" r="5205"/>
          <a:stretch/>
        </p:blipFill>
        <p:spPr>
          <a:xfrm>
            <a:off x="56925" y="2199577"/>
            <a:ext cx="12078149" cy="4658423"/>
          </a:xfrm>
          <a:prstGeom prst="rect">
            <a:avLst/>
          </a:prstGeom>
        </p:spPr>
      </p:pic>
      <p:pic>
        <p:nvPicPr>
          <p:cNvPr id="4" name="Рисунок 3" descr="Предупреждение">
            <a:extLst>
              <a:ext uri="{FF2B5EF4-FFF2-40B4-BE49-F238E27FC236}">
                <a16:creationId xmlns:a16="http://schemas.microsoft.com/office/drawing/2014/main" id="{8D943D22-F24C-7449-939B-B9BC4542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850" y="824595"/>
            <a:ext cx="1184222" cy="11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748EF-1293-4D15-AC0A-F8638CC90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0" r="10118"/>
          <a:stretch/>
        </p:blipFill>
        <p:spPr>
          <a:xfrm>
            <a:off x="1702537" y="788894"/>
            <a:ext cx="10489464" cy="6069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C7814-5640-B748-AE1D-CD0539C5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013" b="93257"/>
          <a:stretch/>
        </p:blipFill>
        <p:spPr>
          <a:xfrm>
            <a:off x="1702537" y="367552"/>
            <a:ext cx="5708797" cy="4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2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6A346-A17C-4911-BFCC-84E3B40808EA}"/>
              </a:ext>
            </a:extLst>
          </p:cNvPr>
          <p:cNvSpPr txBox="1"/>
          <p:nvPr/>
        </p:nvSpPr>
        <p:spPr>
          <a:xfrm>
            <a:off x="2878112" y="110144"/>
            <a:ext cx="856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РЕГИСТРАЦИЯ на олимпиаду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8C02F7-35AB-4E46-AE40-D7E3FCC4C60F}"/>
              </a:ext>
            </a:extLst>
          </p:cNvPr>
          <p:cNvSpPr/>
          <p:nvPr/>
        </p:nvSpPr>
        <p:spPr>
          <a:xfrm>
            <a:off x="2788172" y="1081853"/>
            <a:ext cx="8132152" cy="141976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Montserrat" pitchFamily="2" charset="0"/>
              </a:rPr>
              <a:t>На платформе «Талант»</a:t>
            </a:r>
          </a:p>
          <a:p>
            <a:pPr algn="ctr"/>
            <a:r>
              <a:rPr lang="en-US" sz="4800" b="0" i="0" dirty="0">
                <a:solidFill>
                  <a:srgbClr val="FFFFFF"/>
                </a:solidFill>
                <a:effectLst/>
                <a:latin typeface="Montserrat" pitchFamily="2" charset="0"/>
              </a:rPr>
              <a:t> </a:t>
            </a:r>
            <a:r>
              <a:rPr lang="en-US" sz="4800" b="0" i="0" u="none" strike="noStrike" dirty="0">
                <a:solidFill>
                  <a:srgbClr val="00B8EC"/>
                </a:solidFill>
                <a:effectLst/>
                <a:latin typeface="Montserrat" pitchFamily="2" charset="0"/>
                <a:hlinkClick r:id="rId2"/>
              </a:rPr>
              <a:t>http://my.ntcontest.ru</a:t>
            </a:r>
            <a:endParaRPr lang="ru-RU" sz="4800" dirty="0">
              <a:latin typeface="Montserrat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2B9F30-BBB6-44FE-A28A-128CF248273D}"/>
              </a:ext>
            </a:extLst>
          </p:cNvPr>
          <p:cNvSpPr/>
          <p:nvPr/>
        </p:nvSpPr>
        <p:spPr>
          <a:xfrm>
            <a:off x="0" y="3686454"/>
            <a:ext cx="12192000" cy="2999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FFFFFF"/>
                </a:solidFill>
                <a:effectLst/>
                <a:latin typeface="Montserrat" pitchFamily="2" charset="0"/>
              </a:rPr>
              <a:t>Регистрация на НТО состоит из двух частей:</a:t>
            </a:r>
          </a:p>
          <a:p>
            <a:pPr algn="ctr"/>
            <a:endParaRPr lang="ru-RU" sz="2800" b="0" i="0" dirty="0">
              <a:solidFill>
                <a:srgbClr val="FFFFFF"/>
              </a:solidFill>
              <a:effectLst/>
              <a:latin typeface="Montserrat" pitchFamily="2" charset="0"/>
            </a:endParaRPr>
          </a:p>
          <a:p>
            <a:pPr algn="just"/>
            <a:r>
              <a:rPr lang="ru-RU" sz="2800" b="0" i="0" dirty="0">
                <a:solidFill>
                  <a:srgbClr val="FFFFFF"/>
                </a:solidFill>
                <a:effectLst/>
                <a:latin typeface="Montserrat" pitchFamily="2" charset="0"/>
              </a:rPr>
              <a:t>1. Зарегистрироваться на платформе «Талант». </a:t>
            </a:r>
          </a:p>
          <a:p>
            <a:pPr algn="just"/>
            <a:r>
              <a:rPr lang="ru-RU" sz="2800" b="0" i="0" dirty="0">
                <a:solidFill>
                  <a:srgbClr val="FFFFFF"/>
                </a:solidFill>
                <a:effectLst/>
                <a:latin typeface="Montserrat" pitchFamily="2" charset="0"/>
              </a:rPr>
              <a:t>2. </a:t>
            </a:r>
            <a:r>
              <a:rPr lang="ru-RU" sz="2800" dirty="0">
                <a:solidFill>
                  <a:srgbClr val="FFFFFF"/>
                </a:solidFill>
                <a:latin typeface="Montserrat" pitchFamily="2" charset="0"/>
              </a:rPr>
              <a:t>З</a:t>
            </a:r>
            <a:r>
              <a:rPr lang="ru-RU" sz="2800" b="0" i="0" dirty="0">
                <a:solidFill>
                  <a:srgbClr val="FFFFFF"/>
                </a:solidFill>
                <a:effectLst/>
                <a:latin typeface="Montserrat" pitchFamily="2" charset="0"/>
              </a:rPr>
              <a:t>арегистрироваться на НТО!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64E7E-D118-47E6-A835-712363838207}"/>
              </a:ext>
            </a:extLst>
          </p:cNvPr>
          <p:cNvSpPr txBox="1"/>
          <p:nvPr/>
        </p:nvSpPr>
        <p:spPr>
          <a:xfrm>
            <a:off x="1910818" y="3429000"/>
            <a:ext cx="10498967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0"/>
              </a:rPr>
              <a:t>Период регистрации с 24.08 по 27.10.2021</a:t>
            </a:r>
          </a:p>
        </p:txBody>
      </p:sp>
    </p:spTree>
    <p:extLst>
      <p:ext uri="{BB962C8B-B14F-4D97-AF65-F5344CB8AC3E}">
        <p14:creationId xmlns:p14="http://schemas.microsoft.com/office/powerpoint/2010/main" val="214765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F716A5-AD34-4EC0-BD76-C246CB2B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22" y="319646"/>
            <a:ext cx="10012899" cy="5854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2ED71A-9E33-4BEE-BD97-AB35C8C4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0" y="1359271"/>
            <a:ext cx="10982325" cy="4476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13FCE6-B6AD-4A01-9CAE-D57139590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70" y="1806946"/>
            <a:ext cx="11020425" cy="876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040E4F-570B-4685-8D0F-179613D9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163" y="3130921"/>
            <a:ext cx="6571586" cy="29066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A8D8ED-4158-43C4-BC49-427D84D3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163" y="6062917"/>
            <a:ext cx="6442857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831B2B1-F617-424D-9B6A-2D0DAB45D404}"/>
              </a:ext>
            </a:extLst>
          </p:cNvPr>
          <p:cNvSpPr/>
          <p:nvPr/>
        </p:nvSpPr>
        <p:spPr>
          <a:xfrm>
            <a:off x="6277360" y="2898254"/>
            <a:ext cx="4717144" cy="117338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Прямоугольник 1">
            <a:extLst>
              <a:ext uri="{FF2B5EF4-FFF2-40B4-BE49-F238E27FC236}">
                <a16:creationId xmlns:a16="http://schemas.microsoft.com/office/drawing/2014/main" id="{1DD6B222-C42F-8A4A-975A-AFFCA2BE4BD4}"/>
              </a:ext>
            </a:extLst>
          </p:cNvPr>
          <p:cNvSpPr/>
          <p:nvPr/>
        </p:nvSpPr>
        <p:spPr>
          <a:xfrm>
            <a:off x="550862" y="220408"/>
            <a:ext cx="7359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55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Приемная кампания 2021 г.: Московская площадка</a:t>
            </a:r>
          </a:p>
        </p:txBody>
      </p:sp>
      <p:graphicFrame>
        <p:nvGraphicFramePr>
          <p:cNvPr id="92" name="Диаграмма 47">
            <a:extLst>
              <a:ext uri="{FF2B5EF4-FFF2-40B4-BE49-F238E27FC236}">
                <a16:creationId xmlns:a16="http://schemas.microsoft.com/office/drawing/2014/main" id="{553834A6-4B19-0946-BEFC-8DF2FA7FEFD0}"/>
              </a:ext>
            </a:extLst>
          </p:cNvPr>
          <p:cNvGraphicFramePr>
            <a:graphicFrameLocks/>
          </p:cNvGraphicFramePr>
          <p:nvPr/>
        </p:nvGraphicFramePr>
        <p:xfrm>
          <a:off x="433198" y="3104367"/>
          <a:ext cx="4952470" cy="162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3" name="TextBox 13">
            <a:extLst>
              <a:ext uri="{FF2B5EF4-FFF2-40B4-BE49-F238E27FC236}">
                <a16:creationId xmlns:a16="http://schemas.microsoft.com/office/drawing/2014/main" id="{FB6528B7-DB9F-134E-8D6F-1B8E429EAEAE}"/>
              </a:ext>
            </a:extLst>
          </p:cNvPr>
          <p:cNvSpPr txBox="1"/>
          <p:nvPr/>
        </p:nvSpPr>
        <p:spPr>
          <a:xfrm>
            <a:off x="187186" y="2821085"/>
            <a:ext cx="5444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258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Средний балл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1258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ЕГЭ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258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зачисленных на Московской площадке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33198" y="4730477"/>
          <a:ext cx="5445088" cy="1755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912">
                  <a:extLst>
                    <a:ext uri="{9D8B030D-6E8A-4147-A177-3AD203B41FA5}">
                      <a16:colId xmlns:a16="http://schemas.microsoft.com/office/drawing/2014/main" val="3506664988"/>
                    </a:ext>
                  </a:extLst>
                </a:gridCol>
              </a:tblGrid>
              <a:tr h="34072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Century Gothic" panose="020B0502020202020204" pitchFamily="34" charset="0"/>
                        </a:rPr>
                        <a:t>Доля отдельных категорий из числа зачисленных в</a:t>
                      </a:r>
                      <a:r>
                        <a:rPr lang="ru-RU" sz="1200" b="0" baseline="0" dirty="0">
                          <a:latin typeface="Century Gothic" panose="020B0502020202020204" pitchFamily="34" charset="0"/>
                        </a:rPr>
                        <a:t> бакалавриат/специалитет на московской площадке</a:t>
                      </a:r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91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72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Победители и призеры олимпиад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37%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38%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54%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87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Аттестат с отличием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87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Доля иногородних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67%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70%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72%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550862" y="1119895"/>
          <a:ext cx="4717144" cy="174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0862" y="717410"/>
            <a:ext cx="5545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srgbClr val="0055BB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КЦП выросли на  34 %</a:t>
            </a: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rgbClr val="0055B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6286" y="6225714"/>
            <a:ext cx="5962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55BB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*В 2020 году среди абитуриентов резко увеличилось количество БВИ за счет получения такого права всеми финалистами ВСОШ.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0FEC23-2A2C-4994-B879-49A141D6F889}"/>
              </a:ext>
            </a:extLst>
          </p:cNvPr>
          <p:cNvSpPr/>
          <p:nvPr/>
        </p:nvSpPr>
        <p:spPr>
          <a:xfrm>
            <a:off x="7335919" y="1119895"/>
            <a:ext cx="2409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55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Индикатор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31B2B1-F617-424D-9B6A-2D0DAB45D404}"/>
              </a:ext>
            </a:extLst>
          </p:cNvPr>
          <p:cNvSpPr/>
          <p:nvPr/>
        </p:nvSpPr>
        <p:spPr>
          <a:xfrm>
            <a:off x="6277360" y="1549229"/>
            <a:ext cx="4717144" cy="117338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62C3E-D7EC-4F73-AC61-2D889C2D9695}"/>
              </a:ext>
            </a:extLst>
          </p:cNvPr>
          <p:cNvSpPr txBox="1"/>
          <p:nvPr/>
        </p:nvSpPr>
        <p:spPr>
          <a:xfrm>
            <a:off x="9618138" y="1146056"/>
            <a:ext cx="1376366" cy="29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6DEE4-4C03-4378-BAA2-4FC66C245ADB}"/>
              </a:ext>
            </a:extLst>
          </p:cNvPr>
          <p:cNvSpPr txBox="1"/>
          <p:nvPr/>
        </p:nvSpPr>
        <p:spPr>
          <a:xfrm>
            <a:off x="10981838" y="1146056"/>
            <a:ext cx="688431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ФАКТ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147656-CDC2-42FD-A609-A3AC0A5C0E6A}"/>
              </a:ext>
            </a:extLst>
          </p:cNvPr>
          <p:cNvSpPr txBox="1"/>
          <p:nvPr/>
        </p:nvSpPr>
        <p:spPr>
          <a:xfrm>
            <a:off x="5631680" y="1515591"/>
            <a:ext cx="48797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Выполнение КЦП</a:t>
            </a:r>
          </a:p>
          <a:p>
            <a:pPr marL="266700" marR="0" lvl="0" indent="-2667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Средний балл ЕГЭ</a:t>
            </a:r>
          </a:p>
          <a:p>
            <a:pPr marL="266700" marR="0" lvl="0" indent="-2667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Конкурс заявлений в бакалавриат/специалитет на бюджет</a:t>
            </a:r>
          </a:p>
          <a:p>
            <a:pPr marL="266700" marR="0" lvl="0" indent="-2667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Конкурс заявлений в магистратуру на бюджет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71616">
                  <a:lumMod val="90000"/>
                  <a:lumOff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40177D-AB2C-4434-A076-871D970CD51E}"/>
              </a:ext>
            </a:extLst>
          </p:cNvPr>
          <p:cNvSpPr txBox="1"/>
          <p:nvPr/>
        </p:nvSpPr>
        <p:spPr>
          <a:xfrm>
            <a:off x="9884877" y="1561950"/>
            <a:ext cx="110962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100%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90+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40177D-AB2C-4434-A076-871D970CD51E}"/>
              </a:ext>
            </a:extLst>
          </p:cNvPr>
          <p:cNvSpPr txBox="1"/>
          <p:nvPr/>
        </p:nvSpPr>
        <p:spPr>
          <a:xfrm>
            <a:off x="10981838" y="1561950"/>
            <a:ext cx="68843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100%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93,4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19,2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2,8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147656-CDC2-42FD-A609-A3AC0A5C0E6A}"/>
              </a:ext>
            </a:extLst>
          </p:cNvPr>
          <p:cNvSpPr txBox="1"/>
          <p:nvPr/>
        </p:nvSpPr>
        <p:spPr>
          <a:xfrm>
            <a:off x="5696332" y="2907436"/>
            <a:ext cx="48151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Количество подавших документы в бакалавриат и специалитет на московской площадке</a:t>
            </a:r>
          </a:p>
          <a:p>
            <a:pPr marL="228600" marR="0" lvl="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71616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Количество подавших документы в магистратуру и аспирантуру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71616">
                  <a:lumMod val="90000"/>
                  <a:lumOff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40177D-AB2C-4434-A076-871D970CD51E}"/>
              </a:ext>
            </a:extLst>
          </p:cNvPr>
          <p:cNvSpPr txBox="1"/>
          <p:nvPr/>
        </p:nvSpPr>
        <p:spPr>
          <a:xfrm>
            <a:off x="10977261" y="2901416"/>
            <a:ext cx="10672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 1,7 раз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 1,3 раза</a:t>
            </a:r>
          </a:p>
        </p:txBody>
      </p:sp>
      <p:pic>
        <p:nvPicPr>
          <p:cNvPr id="21" name="Рисунок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22F0D9-5B30-7C4C-A1FA-2A2D09293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19734" r="3099" b="31889"/>
          <a:stretch>
            <a:fillRect/>
          </a:stretch>
        </p:blipFill>
        <p:spPr>
          <a:xfrm>
            <a:off x="6138916" y="4248364"/>
            <a:ext cx="5272508" cy="1809186"/>
          </a:xfrm>
          <a:custGeom>
            <a:avLst/>
            <a:gdLst>
              <a:gd name="connsiteX0" fmla="*/ 284927 w 3353782"/>
              <a:gd name="connsiteY0" fmla="*/ 0 h 1150801"/>
              <a:gd name="connsiteX1" fmla="*/ 3353782 w 3353782"/>
              <a:gd name="connsiteY1" fmla="*/ 0 h 1150801"/>
              <a:gd name="connsiteX2" fmla="*/ 3068855 w 3353782"/>
              <a:gd name="connsiteY2" fmla="*/ 1150801 h 1150801"/>
              <a:gd name="connsiteX3" fmla="*/ 0 w 3353782"/>
              <a:gd name="connsiteY3" fmla="*/ 1150801 h 115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3782" h="1150801">
                <a:moveTo>
                  <a:pt x="284927" y="0"/>
                </a:moveTo>
                <a:lnTo>
                  <a:pt x="3353782" y="0"/>
                </a:lnTo>
                <a:lnTo>
                  <a:pt x="3068855" y="1150801"/>
                </a:lnTo>
                <a:lnTo>
                  <a:pt x="0" y="11508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37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E63D22-5108-AC47-9E42-0C9048F40FF1}"/>
              </a:ext>
            </a:extLst>
          </p:cNvPr>
          <p:cNvSpPr/>
          <p:nvPr/>
        </p:nvSpPr>
        <p:spPr>
          <a:xfrm>
            <a:off x="268289" y="2814018"/>
            <a:ext cx="12430125" cy="3708691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defTabSz="1298337" hangingPunct="0"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Светлана Александровна Ганат </a:t>
            </a:r>
          </a:p>
          <a:p>
            <a:pPr defTabSz="1298337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кандидат психологических наук</a:t>
            </a:r>
          </a:p>
          <a:p>
            <a:pPr defTabSz="1298337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начальник центра профориентации НИЯУ МИФИ, </a:t>
            </a:r>
          </a:p>
          <a:p>
            <a:pPr defTabSz="1298337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доцент кафедры педагогики и методики естественнонаучного образования</a:t>
            </a:r>
          </a:p>
          <a:p>
            <a:pPr defTabSz="1298337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координатор программ проекта «Школа 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Росатома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»</a:t>
            </a:r>
          </a:p>
          <a:p>
            <a:pPr defTabSz="1298337" hangingPunct="0">
              <a:defRPr/>
            </a:pPr>
            <a:endParaRPr lang="en-US" sz="29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Helvetica Light" charset="0"/>
              <a:cs typeface="Arial" pitchFamily="34" charset="0"/>
              <a:sym typeface="Arial" pitchFamily="34" charset="0"/>
            </a:endParaRPr>
          </a:p>
          <a:p>
            <a:pPr defTabSz="1298337" hangingPunct="0">
              <a:defRPr/>
            </a:pPr>
            <a:endParaRPr lang="ru-RU" sz="1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Helvetica Light" charset="0"/>
              <a:cs typeface="Arial" pitchFamily="34" charset="0"/>
              <a:sym typeface="Arial" pitchFamily="34" charset="0"/>
            </a:endParaRPr>
          </a:p>
          <a:p>
            <a:pPr defTabSz="1298337" hangingPunct="0">
              <a:defRPr/>
            </a:pPr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 Light" charset="0"/>
                <a:cs typeface="Arial" pitchFamily="34" charset="0"/>
                <a:sym typeface="Arial" pitchFamily="34" charset="0"/>
              </a:rPr>
              <a:t>Сайт олимпиад НИЯУ МИФИ: </a:t>
            </a: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 Light" charset="0"/>
                <a:cs typeface="Arial" pitchFamily="34" charset="0"/>
                <a:sym typeface="Arial" pitchFamily="34" charset="0"/>
                <a:hlinkClick r:id="rId2"/>
              </a:rPr>
              <a:t>www.olymp.mephi.ru</a:t>
            </a: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 Light" charset="0"/>
                <a:cs typeface="Arial" pitchFamily="34" charset="0"/>
                <a:sym typeface="Arial" pitchFamily="34" charset="0"/>
              </a:rPr>
              <a:t> </a:t>
            </a:r>
            <a:endParaRPr lang="ru-RU" sz="2900" dirty="0">
              <a:ea typeface="Helvetica Light" charset="0"/>
              <a:cs typeface="Helvetica Light" charset="0"/>
              <a:sym typeface="Helvetica Light" charset="0"/>
            </a:endParaRPr>
          </a:p>
          <a:p>
            <a:pPr defTabSz="1298337" hangingPunct="0">
              <a:defRPr/>
            </a:pP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e-mail: </a:t>
            </a: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  <a:hlinkClick r:id="rId3"/>
              </a:rPr>
              <a:t>saganat@mephi.ru</a:t>
            </a: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 </a:t>
            </a:r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	</a:t>
            </a:r>
          </a:p>
          <a:p>
            <a:pPr defTabSz="1298337" hangingPunct="0">
              <a:defRPr/>
            </a:pPr>
            <a:r>
              <a:rPr lang="ru-RU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Тел. (495) 785 55 25</a:t>
            </a:r>
            <a:r>
              <a:rPr lang="en-US" sz="29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Helvetica Light" charset="0"/>
                <a:cs typeface="Arial" pitchFamily="34" charset="0"/>
                <a:sym typeface="Arial" pitchFamily="34" charset="0"/>
              </a:rPr>
              <a:t>		</a:t>
            </a:r>
            <a:endParaRPr lang="ru-RU" sz="2900" dirty="0">
              <a:latin typeface="+mn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61CEE52-85FF-E84D-9B31-70ECDDAA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838" y="7662863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57943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57943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57943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579438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/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314330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1">
            <a:extLst>
              <a:ext uri="{FF2B5EF4-FFF2-40B4-BE49-F238E27FC236}">
                <a16:creationId xmlns:a16="http://schemas.microsoft.com/office/drawing/2014/main" id="{1DD6B222-C42F-8A4A-975A-AFFCA2BE4BD4}"/>
              </a:ext>
            </a:extLst>
          </p:cNvPr>
          <p:cNvSpPr/>
          <p:nvPr/>
        </p:nvSpPr>
        <p:spPr>
          <a:xfrm>
            <a:off x="550863" y="220408"/>
            <a:ext cx="5545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55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Приемная кампания 2021 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60872" y="7417400"/>
          <a:ext cx="4961462" cy="2308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1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ОСП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Средний балл ЕГЭ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БИТИ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ВИТИ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ДИТИ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ИАТЭ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71,3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НТИ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СарФТИ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28611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СФТИ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4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ТТИ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408C"/>
                          </a:solidFill>
                          <a:effectLst/>
                          <a:latin typeface="Calibri" panose="020F0502020204030204" pitchFamily="34" charset="0"/>
                        </a:rPr>
                        <a:t>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05550" y="3735830"/>
            <a:ext cx="55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55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Выполнен критерий по качеству приема у всех филиалов: средний балл ЕГЭ более 60 баллов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0120" y="7417400"/>
          <a:ext cx="5025135" cy="1924050"/>
        </p:xfrm>
        <a:graphic>
          <a:graphicData uri="http://schemas.openxmlformats.org/drawingml/2006/table">
            <a:tbl>
              <a:tblPr/>
              <a:tblGrid>
                <a:gridCol w="2147302">
                  <a:extLst>
                    <a:ext uri="{9D8B030D-6E8A-4147-A177-3AD203B41FA5}">
                      <a16:colId xmlns:a16="http://schemas.microsoft.com/office/drawing/2014/main" val="2633024728"/>
                    </a:ext>
                  </a:extLst>
                </a:gridCol>
                <a:gridCol w="2877833">
                  <a:extLst>
                    <a:ext uri="{9D8B030D-6E8A-4147-A177-3AD203B41FA5}">
                      <a16:colId xmlns:a16="http://schemas.microsoft.com/office/drawing/2014/main" val="2012637427"/>
                    </a:ext>
                  </a:extLst>
                </a:gridCol>
              </a:tblGrid>
              <a:tr h="1339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САЕ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Средний балл ЕГЭ</a:t>
                      </a:r>
                      <a:r>
                        <a:rPr lang="en-US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202</a:t>
                      </a:r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003775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ИФИБ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92.67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879093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ИИКС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96.82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925884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ИНТЭЛ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91.65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053646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ИЯФИТ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92.51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723095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ЛАПЛАЗ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95.01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006825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ФБИУКС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95.07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633795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ИФТЭБ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90.13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143469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ИФТИС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92.38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423553"/>
                  </a:ext>
                </a:extLst>
              </a:tr>
              <a:tr h="162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ИМО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92.78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871671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6460872" y="1178352"/>
          <a:ext cx="5275755" cy="2584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6838950" y="2458814"/>
            <a:ext cx="47277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Какое ЕГЭ сдавать, и как готовиться, чтобы поступить учиться на бухгалтера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r="2567"/>
          <a:stretch>
            <a:fillRect/>
          </a:stretch>
        </p:blipFill>
        <p:spPr bwMode="auto">
          <a:xfrm>
            <a:off x="7115726" y="4452046"/>
            <a:ext cx="3579784" cy="2044928"/>
          </a:xfrm>
          <a:custGeom>
            <a:avLst/>
            <a:gdLst>
              <a:gd name="connsiteX0" fmla="*/ 222310 w 3213883"/>
              <a:gd name="connsiteY0" fmla="*/ 0 h 1835910"/>
              <a:gd name="connsiteX1" fmla="*/ 3213883 w 3213883"/>
              <a:gd name="connsiteY1" fmla="*/ 0 h 1835910"/>
              <a:gd name="connsiteX2" fmla="*/ 2991573 w 3213883"/>
              <a:gd name="connsiteY2" fmla="*/ 1835910 h 1835910"/>
              <a:gd name="connsiteX3" fmla="*/ 0 w 3213883"/>
              <a:gd name="connsiteY3" fmla="*/ 1835910 h 183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3883" h="1835910">
                <a:moveTo>
                  <a:pt x="222310" y="0"/>
                </a:moveTo>
                <a:lnTo>
                  <a:pt x="3213883" y="0"/>
                </a:lnTo>
                <a:lnTo>
                  <a:pt x="2991573" y="1835910"/>
                </a:lnTo>
                <a:lnTo>
                  <a:pt x="0" y="183591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3AF4D6F8-184F-4C62-89A5-E82626DC5B9D}"/>
              </a:ext>
            </a:extLst>
          </p:cNvPr>
          <p:cNvSpPr/>
          <p:nvPr/>
        </p:nvSpPr>
        <p:spPr>
          <a:xfrm>
            <a:off x="6975749" y="4336643"/>
            <a:ext cx="3492226" cy="1983210"/>
          </a:xfrm>
          <a:prstGeom prst="parallelogram">
            <a:avLst>
              <a:gd name="adj" fmla="val 12109"/>
            </a:avLst>
          </a:prstGeom>
          <a:noFill/>
          <a:ln w="28575">
            <a:gradFill flip="none" rotWithShape="1">
              <a:gsLst>
                <a:gs pos="0">
                  <a:schemeClr val="tx2"/>
                </a:gs>
                <a:gs pos="99000">
                  <a:schemeClr val="accent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43" y="3748090"/>
            <a:ext cx="9604458" cy="5013528"/>
          </a:xfrm>
          <a:prstGeom prst="rect">
            <a:avLst/>
          </a:prstGeom>
        </p:spPr>
      </p:pic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550864" y="1193803"/>
          <a:ext cx="5910008" cy="522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38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F3E63E-279A-47BF-9880-4C235016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19646"/>
            <a:ext cx="9173513" cy="584775"/>
          </a:xfrm>
          <a:solidFill>
            <a:srgbClr val="0055BB"/>
          </a:solidFill>
        </p:spPr>
        <p:txBody>
          <a:bodyPr/>
          <a:lstStyle/>
          <a:p>
            <a:pPr algn="ctr"/>
            <a:r>
              <a:rPr lang="ru-RU" sz="3200" dirty="0"/>
              <a:t>Олимпиады НИЯУ МИФИ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23A58F-B898-4DC5-9110-E38E8ECD3B51}"/>
              </a:ext>
            </a:extLst>
          </p:cNvPr>
          <p:cNvSpPr/>
          <p:nvPr/>
        </p:nvSpPr>
        <p:spPr>
          <a:xfrm>
            <a:off x="464025" y="2047204"/>
            <a:ext cx="5200114" cy="4203471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139700" dist="38100" dir="5400000" sx="99000" sy="99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4139" y="3951070"/>
            <a:ext cx="2143902" cy="343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Росатом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51422" y="1333852"/>
            <a:ext cx="4456858" cy="733996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823A58F-B898-4DC5-9110-E38E8ECD3B51}"/>
              </a:ext>
            </a:extLst>
          </p:cNvPr>
          <p:cNvSpPr/>
          <p:nvPr/>
        </p:nvSpPr>
        <p:spPr>
          <a:xfrm>
            <a:off x="6125520" y="2025972"/>
            <a:ext cx="5553791" cy="42247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139700" dist="38100" dir="5400000" sx="99000" sy="99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10052" y="1313208"/>
            <a:ext cx="4956712" cy="770029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sp>
        <p:nvSpPr>
          <p:cNvPr id="3" name="TextBox 2"/>
          <p:cNvSpPr txBox="1"/>
          <p:nvPr/>
        </p:nvSpPr>
        <p:spPr>
          <a:xfrm>
            <a:off x="1025236" y="1375351"/>
            <a:ext cx="429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Олимпиады, организуемые НИЯУ МИФИ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6040" y="1320806"/>
            <a:ext cx="4381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Олимпиады, где НИЯУ МИФИ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соорганизатор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84338"/>
              </p:ext>
            </p:extLst>
          </p:nvPr>
        </p:nvGraphicFramePr>
        <p:xfrm>
          <a:off x="512689" y="2336469"/>
          <a:ext cx="5041189" cy="3292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4181">
                  <a:extLst>
                    <a:ext uri="{9D8B030D-6E8A-4147-A177-3AD203B41FA5}">
                      <a16:colId xmlns:a16="http://schemas.microsoft.com/office/drawing/2014/main" val="2378683038"/>
                    </a:ext>
                  </a:extLst>
                </a:gridCol>
                <a:gridCol w="1317008">
                  <a:extLst>
                    <a:ext uri="{9D8B030D-6E8A-4147-A177-3AD203B41FA5}">
                      <a16:colId xmlns:a16="http://schemas.microsoft.com/office/drawing/2014/main" val="2854621683"/>
                    </a:ext>
                  </a:extLst>
                </a:gridCol>
              </a:tblGrid>
              <a:tr h="68217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1) </a:t>
                      </a:r>
                      <a:r>
                        <a:rPr lang="ru-RU" sz="1600" b="1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(Физика)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уровень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681720"/>
                  </a:ext>
                </a:extLst>
              </a:tr>
              <a:tr h="61778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2) </a:t>
                      </a:r>
                      <a:r>
                        <a:rPr lang="ru-RU" sz="1600" b="1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(Математика)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уровень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546901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3) Инженерная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олимпиада школьников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уровень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817313"/>
                  </a:ext>
                </a:extLst>
              </a:tr>
              <a:tr h="57410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4) Юниор (Естественные науки)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уровень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658259"/>
                  </a:ext>
                </a:extLst>
              </a:tr>
              <a:tr h="76635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5) Юниор (Инженерные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науки)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уровень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666728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84821"/>
              </p:ext>
            </p:extLst>
          </p:nvPr>
        </p:nvGraphicFramePr>
        <p:xfrm>
          <a:off x="6387302" y="2184887"/>
          <a:ext cx="5427997" cy="432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9112">
                  <a:extLst>
                    <a:ext uri="{9D8B030D-6E8A-4147-A177-3AD203B41FA5}">
                      <a16:colId xmlns:a16="http://schemas.microsoft.com/office/drawing/2014/main" val="3970757017"/>
                    </a:ext>
                  </a:extLst>
                </a:gridCol>
                <a:gridCol w="1488885">
                  <a:extLst>
                    <a:ext uri="{9D8B030D-6E8A-4147-A177-3AD203B41FA5}">
                      <a16:colId xmlns:a16="http://schemas.microsoft.com/office/drawing/2014/main" val="3892527037"/>
                    </a:ext>
                  </a:extLst>
                </a:gridCol>
              </a:tblGrid>
              <a:tr h="77585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1) Объединенная межвузовская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математическая олимпиада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874909"/>
                  </a:ext>
                </a:extLst>
              </a:tr>
              <a:tr h="60036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2) Курчатов (Физика)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713654"/>
                  </a:ext>
                </a:extLst>
              </a:tr>
              <a:tr h="65512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3) Курчатов (Математика)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514104"/>
                  </a:ext>
                </a:extLst>
              </a:tr>
              <a:tr h="71832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4) НТО (НТИ) Интеллектуальные энергетические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системы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963761"/>
                  </a:ext>
                </a:extLst>
              </a:tr>
              <a:tr h="63730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5) НТО (НТИ) Информационная</a:t>
                      </a:r>
                      <a:r>
                        <a:rPr lang="ru-RU" sz="16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безопасность</a:t>
                      </a:r>
                      <a:endParaRPr lang="ru-RU" sz="16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043900"/>
                  </a:ext>
                </a:extLst>
              </a:tr>
              <a:tr h="93589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6) НТО (НТИ) Ядерные технологии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 уровень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28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43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F3E63E-279A-47BF-9880-4C235016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73425"/>
            <a:ext cx="9173513" cy="1077218"/>
          </a:xfrm>
          <a:solidFill>
            <a:srgbClr val="0055BB"/>
          </a:solidFill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altLang="ru-RU" sz="3200" dirty="0">
                <a:latin typeface="Arial Black" panose="020B0A04020102020204" pitchFamily="34" charset="0"/>
              </a:rPr>
              <a:t>КОНКУРС НАУЧНЫХ ПРОЕКТОВ   «ЮНИОР»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4CFA52DB-A556-F542-ACCD-8D5BEC58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32" y="1659285"/>
            <a:ext cx="3526698" cy="480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ru-RU" altLang="ru-RU" sz="1800" b="1" dirty="0">
                <a:latin typeface="Montserrat" pitchFamily="2" charset="0"/>
              </a:rPr>
              <a:t>Инженерные науки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Математика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Физика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Информатика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Робототехника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ru-RU" altLang="ru-RU" sz="1800" b="1" dirty="0">
              <a:latin typeface="Montserrat" pitchFamily="2" charset="0"/>
            </a:endParaRP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ru-RU" altLang="ru-RU" sz="1800" b="1" dirty="0">
                <a:latin typeface="Montserrat" pitchFamily="2" charset="0"/>
              </a:rPr>
              <a:t>Естественные науки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Биология и экология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Montserrat" pitchFamily="2" charset="0"/>
              </a:rPr>
              <a:t>Химия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endParaRPr lang="ru-RU" altLang="ru-RU" sz="1800" dirty="0">
              <a:latin typeface="Montserrat" pitchFamily="2" charset="0"/>
            </a:endParaRP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ru-RU" altLang="ru-RU" sz="1800" b="1" dirty="0">
                <a:latin typeface="Montserrat" pitchFamily="2" charset="0"/>
              </a:rPr>
              <a:t>Проводится с 1998 года 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8A366008-0595-2E4D-A6E5-4CA40587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730" y="1533161"/>
            <a:ext cx="805323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На  первом   этапе   конкурса   (ноябрь-декабрь) школьники присылают  тезисы своих  проектов</a:t>
            </a: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endParaRPr lang="ru-RU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Жюри выбирает лучшие из них и приглашает их авторов на финал в НИЯУ МИФИ (</a:t>
            </a:r>
            <a:r>
              <a:rPr lang="en-US" altLang="ru-RU" sz="1800" dirty="0">
                <a:solidFill>
                  <a:srgbClr val="0040C7"/>
                </a:solidFill>
                <a:latin typeface="Montserrat" pitchFamily="2" charset="0"/>
              </a:rPr>
              <a:t>28</a:t>
            </a: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 января 2016)</a:t>
            </a: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endParaRPr lang="ru-RU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Проживание школьников и их сопровождающих в Москве оплачивается  оргкомитетом  конкурса </a:t>
            </a: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endParaRPr lang="ru-RU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В финале  проходит защита  работ  (в  формате стендовой секции научной конференции) и комплексная предметная олимпиада</a:t>
            </a: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endParaRPr lang="ru-RU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По сумме этих испытаний определяются победители и призеры</a:t>
            </a:r>
            <a:endParaRPr lang="en-US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За 20 лет участия </a:t>
            </a:r>
            <a:r>
              <a:rPr lang="ru-RU" altLang="ru-RU" sz="1800" dirty="0" err="1">
                <a:solidFill>
                  <a:srgbClr val="0040C7"/>
                </a:solidFill>
                <a:latin typeface="Montserrat" pitchFamily="2" charset="0"/>
              </a:rPr>
              <a:t>юниоровцы</a:t>
            </a: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 получили на конкурсе Intel ISEF </a:t>
            </a: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endParaRPr lang="ru-RU" altLang="ru-RU" sz="1800" dirty="0">
              <a:solidFill>
                <a:srgbClr val="0040C7"/>
              </a:solidFill>
              <a:latin typeface="Montserrat" pitchFamily="2" charset="0"/>
            </a:endParaRPr>
          </a:p>
          <a:p>
            <a:pPr marL="285750" indent="-285750" eaLnBrk="1" hangingPunct="1">
              <a:buClr>
                <a:srgbClr val="0055BB"/>
              </a:buClr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0040C7"/>
                </a:solidFill>
                <a:latin typeface="Montserrat" pitchFamily="2" charset="0"/>
              </a:rPr>
              <a:t>90 наград</a:t>
            </a:r>
          </a:p>
        </p:txBody>
      </p:sp>
    </p:spTree>
    <p:extLst>
      <p:ext uri="{BB962C8B-B14F-4D97-AF65-F5344CB8AC3E}">
        <p14:creationId xmlns:p14="http://schemas.microsoft.com/office/powerpoint/2010/main" val="1745984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F3E63E-279A-47BF-9880-4C235016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19646"/>
            <a:ext cx="9173513" cy="584775"/>
          </a:xfrm>
          <a:solidFill>
            <a:srgbClr val="0055BB"/>
          </a:solidFill>
        </p:spPr>
        <p:txBody>
          <a:bodyPr/>
          <a:lstStyle/>
          <a:p>
            <a:pPr algn="ctr"/>
            <a:r>
              <a:rPr lang="ru-RU" sz="3200" dirty="0"/>
              <a:t>Олимпиады НИЯУ МИФИ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23A58F-B898-4DC5-9110-E38E8ECD3B51}"/>
              </a:ext>
            </a:extLst>
          </p:cNvPr>
          <p:cNvSpPr/>
          <p:nvPr/>
        </p:nvSpPr>
        <p:spPr>
          <a:xfrm>
            <a:off x="583321" y="2047204"/>
            <a:ext cx="4698834" cy="464347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139700" dist="38100" dir="5400000" sx="99000" sy="99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4139" y="3951070"/>
            <a:ext cx="2143902" cy="343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Росатом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3322" y="1333851"/>
            <a:ext cx="4698832" cy="1233001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823A58F-B898-4DC5-9110-E38E8ECD3B51}"/>
              </a:ext>
            </a:extLst>
          </p:cNvPr>
          <p:cNvSpPr/>
          <p:nvPr/>
        </p:nvSpPr>
        <p:spPr>
          <a:xfrm>
            <a:off x="5664140" y="2067849"/>
            <a:ext cx="6112702" cy="464347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139700" dist="38100" dir="5400000" sx="99000" sy="99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664139" y="1333851"/>
            <a:ext cx="5209678" cy="1282210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sp>
        <p:nvSpPr>
          <p:cNvPr id="3" name="TextBox 2"/>
          <p:cNvSpPr txBox="1"/>
          <p:nvPr/>
        </p:nvSpPr>
        <p:spPr>
          <a:xfrm>
            <a:off x="668688" y="1507589"/>
            <a:ext cx="429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Проводились в очном формате в 20/21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128" y="1320806"/>
            <a:ext cx="5073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Проводились с применением дистанционных образовательных технологий и использованием системы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прокторинга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20/21 году</a:t>
            </a:r>
          </a:p>
          <a:p>
            <a:endParaRPr lang="ru-RU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67451"/>
              </p:ext>
            </p:extLst>
          </p:nvPr>
        </p:nvGraphicFramePr>
        <p:xfrm>
          <a:off x="766053" y="2638592"/>
          <a:ext cx="4380275" cy="36248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76151">
                  <a:extLst>
                    <a:ext uri="{9D8B030D-6E8A-4147-A177-3AD203B41FA5}">
                      <a16:colId xmlns:a16="http://schemas.microsoft.com/office/drawing/2014/main" val="2279885808"/>
                    </a:ext>
                  </a:extLst>
                </a:gridCol>
                <a:gridCol w="1804124">
                  <a:extLst>
                    <a:ext uri="{9D8B030D-6E8A-4147-A177-3AD203B41FA5}">
                      <a16:colId xmlns:a16="http://schemas.microsoft.com/office/drawing/2014/main" val="3091000219"/>
                    </a:ext>
                  </a:extLst>
                </a:gridCol>
              </a:tblGrid>
              <a:tr h="107685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1) </a:t>
                      </a:r>
                      <a:r>
                        <a:rPr lang="ru-RU" sz="2000" b="1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(Физика)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11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238956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2)</a:t>
                      </a:r>
                      <a:r>
                        <a:rPr lang="ru-RU" sz="20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2000" b="1" baseline="0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20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(Математика)</a:t>
                      </a:r>
                      <a:endParaRPr lang="ru-RU" sz="20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11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367604"/>
                  </a:ext>
                </a:extLst>
              </a:tr>
              <a:tr h="1439605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3) Инженерная олимпиада школьников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11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942103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64250"/>
              </p:ext>
            </p:extLst>
          </p:nvPr>
        </p:nvGraphicFramePr>
        <p:xfrm>
          <a:off x="5800127" y="2716811"/>
          <a:ext cx="5976715" cy="346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528">
                  <a:extLst>
                    <a:ext uri="{9D8B030D-6E8A-4147-A177-3AD203B41FA5}">
                      <a16:colId xmlns:a16="http://schemas.microsoft.com/office/drawing/2014/main" val="2378683038"/>
                    </a:ext>
                  </a:extLst>
                </a:gridCol>
                <a:gridCol w="1757187">
                  <a:extLst>
                    <a:ext uri="{9D8B030D-6E8A-4147-A177-3AD203B41FA5}">
                      <a16:colId xmlns:a16="http://schemas.microsoft.com/office/drawing/2014/main" val="2854621683"/>
                    </a:ext>
                  </a:extLst>
                </a:gridCol>
              </a:tblGrid>
              <a:tr h="68217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1) </a:t>
                      </a:r>
                      <a:r>
                        <a:rPr lang="ru-RU" sz="2000" b="1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(Физика)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7-10</a:t>
                      </a:r>
                      <a:r>
                        <a:rPr lang="ru-RU" sz="20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класс</a:t>
                      </a:r>
                      <a:endParaRPr lang="ru-RU" sz="20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681720"/>
                  </a:ext>
                </a:extLst>
              </a:tr>
              <a:tr h="61778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2) </a:t>
                      </a:r>
                      <a:r>
                        <a:rPr lang="ru-RU" sz="2000" b="1" dirty="0" err="1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Росатом</a:t>
                      </a:r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(Математика)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7-10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546901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3) Инженерная</a:t>
                      </a:r>
                      <a:r>
                        <a:rPr lang="ru-RU" sz="20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олимпиада школьников</a:t>
                      </a:r>
                      <a:endParaRPr lang="ru-RU" sz="20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9-10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817313"/>
                  </a:ext>
                </a:extLst>
              </a:tr>
              <a:tr h="574105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4) Юниор (Естественные науки)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9-11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658259"/>
                  </a:ext>
                </a:extLst>
              </a:tr>
              <a:tr h="76635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5) Юниор (Инженерные</a:t>
                      </a:r>
                      <a:r>
                        <a:rPr lang="ru-RU" sz="2000" b="1" baseline="0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 науки)</a:t>
                      </a:r>
                      <a:endParaRPr lang="ru-RU" sz="2000" b="1" dirty="0">
                        <a:solidFill>
                          <a:srgbClr val="0055BB"/>
                        </a:solidFill>
                        <a:latin typeface="Montserrat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55BB"/>
                          </a:solidFill>
                          <a:latin typeface="Montserrat" pitchFamily="2" charset="0"/>
                        </a:rPr>
                        <a:t>9-11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666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25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17996D-D2E0-194D-9ECD-B8501E8FA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8788400" cy="6680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A6789-1FC4-3D42-97D9-D624AD5F2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9" r="5186" b="33088"/>
          <a:stretch/>
        </p:blipFill>
        <p:spPr>
          <a:xfrm>
            <a:off x="7671075" y="1747866"/>
            <a:ext cx="4520925" cy="126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8B2C3D4-BAF2-E349-ADBC-07B60CB49AFA}"/>
              </a:ext>
            </a:extLst>
          </p:cNvPr>
          <p:cNvCxnSpPr>
            <a:cxnSpLocks/>
          </p:cNvCxnSpPr>
          <p:nvPr/>
        </p:nvCxnSpPr>
        <p:spPr>
          <a:xfrm flipV="1">
            <a:off x="7371376" y="2380758"/>
            <a:ext cx="909024" cy="537405"/>
          </a:xfrm>
          <a:prstGeom prst="straightConnector1">
            <a:avLst/>
          </a:prstGeom>
          <a:ln w="76200">
            <a:solidFill>
              <a:srgbClr val="FF7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51C586-1967-8741-B4F4-007A25BEE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3155281"/>
            <a:ext cx="3879850" cy="303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DB4410C-97B6-8144-8A46-C8D7FE58C25A}"/>
              </a:ext>
            </a:extLst>
          </p:cNvPr>
          <p:cNvCxnSpPr>
            <a:cxnSpLocks/>
          </p:cNvCxnSpPr>
          <p:nvPr/>
        </p:nvCxnSpPr>
        <p:spPr>
          <a:xfrm>
            <a:off x="7371376" y="3229693"/>
            <a:ext cx="990600" cy="626917"/>
          </a:xfrm>
          <a:prstGeom prst="straightConnector1">
            <a:avLst/>
          </a:prstGeom>
          <a:ln w="76200">
            <a:solidFill>
              <a:srgbClr val="FF7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3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F06A68-7C2C-FD49-9118-5CB2548ED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48137" r="4472" b="2192"/>
          <a:stretch/>
        </p:blipFill>
        <p:spPr>
          <a:xfrm>
            <a:off x="0" y="0"/>
            <a:ext cx="7882225" cy="257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856CBC-7597-5944-A0BF-012ECF98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3"/>
          <a:stretch/>
        </p:blipFill>
        <p:spPr>
          <a:xfrm>
            <a:off x="6096000" y="2766227"/>
            <a:ext cx="5957574" cy="387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8FB7DA-EE62-DE45-82D9-BBB2ABF0B617}"/>
              </a:ext>
            </a:extLst>
          </p:cNvPr>
          <p:cNvSpPr/>
          <p:nvPr/>
        </p:nvSpPr>
        <p:spPr>
          <a:xfrm>
            <a:off x="139700" y="2835758"/>
            <a:ext cx="5956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Претендующие на особое право «зачисление </a:t>
            </a:r>
            <a:r>
              <a:rPr lang="ru-RU" sz="1400" b="1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без вступительных испытаний</a:t>
            </a:r>
            <a:r>
              <a:rPr lang="ru-RU" sz="1400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» могут воспользоваться им при условии, что стали победителями или призерами олимпиад </a:t>
            </a:r>
            <a:r>
              <a:rPr lang="ru-RU" sz="1400" b="1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в 11 классе</a:t>
            </a:r>
            <a:r>
              <a:rPr lang="ru-RU" sz="1400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. </a:t>
            </a:r>
          </a:p>
          <a:p>
            <a:pPr fontAlgn="base"/>
            <a:endParaRPr lang="ru-RU" sz="1400" dirty="0">
              <a:solidFill>
                <a:srgbClr val="0055BB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pPr fontAlgn="base"/>
            <a:r>
              <a:rPr lang="ru-RU" sz="1400" b="1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Для направлений </a:t>
            </a:r>
            <a:r>
              <a:rPr lang="ru-RU" sz="1400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подготовки/специальностей: «Ядерные энергетика и теплофизика» (14.03.01), «Ядерные физика и технологии» (14.03.02), «Материаловедение и технологии материалов» (22.03.01), «Системный анализ и управление» (27.03.03), «Электроника и автоматика физических установок» (14.05.04), «Ядерные реакторы и материалы» (14.05.01), «Атомные станции: проектирование, эксплуатация и инжиниринг» (14.05.02), «Применение и эксплуатация автоматизированных систем специального назначения» (09.05.01) данное право предусмотрено также и для поступающих, ставших победителями и призерами олимпиад во время обучения </a:t>
            </a:r>
            <a:r>
              <a:rPr lang="ru-RU" sz="1400" b="1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в 10 классе</a:t>
            </a:r>
            <a:r>
              <a:rPr lang="ru-RU" sz="1400" dirty="0">
                <a:solidFill>
                  <a:srgbClr val="0055BB"/>
                </a:solidFill>
                <a:latin typeface="Montserrat" pitchFamily="2" charset="0"/>
                <a:cs typeface="Arial" panose="020B0604020202020204" pitchFamily="34" charset="0"/>
              </a:rPr>
              <a:t>.</a:t>
            </a:r>
          </a:p>
          <a:p>
            <a:pPr fontAlgn="base"/>
            <a:endParaRPr lang="ru-RU" sz="1400" dirty="0">
              <a:solidFill>
                <a:srgbClr val="0055BB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11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951422" y="1097765"/>
            <a:ext cx="4456858" cy="733996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64139" y="1097765"/>
            <a:ext cx="4687656" cy="697050"/>
          </a:xfrm>
          <a:prstGeom prst="round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16"/>
          </a:p>
        </p:txBody>
      </p:sp>
      <p:grpSp>
        <p:nvGrpSpPr>
          <p:cNvPr id="36" name="Группа 35"/>
          <p:cNvGrpSpPr/>
          <p:nvPr/>
        </p:nvGrpSpPr>
        <p:grpSpPr>
          <a:xfrm>
            <a:off x="951421" y="1790866"/>
            <a:ext cx="4456859" cy="4899814"/>
            <a:chOff x="1038777" y="1500986"/>
            <a:chExt cx="4456859" cy="489981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823A58F-B898-4DC5-9110-E38E8ECD3B51}"/>
                </a:ext>
              </a:extLst>
            </p:cNvPr>
            <p:cNvSpPr/>
            <p:nvPr/>
          </p:nvSpPr>
          <p:spPr>
            <a:xfrm>
              <a:off x="1038777" y="1500986"/>
              <a:ext cx="4456859" cy="489981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39700" dist="38100" dir="5400000" sx="99000" sy="99000" algn="t" rotWithShape="0">
                <a:schemeClr val="tx1"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368" y="1655495"/>
              <a:ext cx="1798324" cy="77724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637" y="2733857"/>
              <a:ext cx="1798324" cy="543265"/>
            </a:xfrm>
            <a:prstGeom prst="rect">
              <a:avLst/>
            </a:prstGeom>
          </p:spPr>
        </p:pic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637" y="3578242"/>
              <a:ext cx="1798325" cy="772156"/>
            </a:xfrm>
            <a:prstGeom prst="rect">
              <a:avLst/>
            </a:prstGeom>
          </p:spPr>
        </p:pic>
        <p:pic>
          <p:nvPicPr>
            <p:cNvPr id="28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636" y="4558293"/>
              <a:ext cx="1798325" cy="940471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664139" y="1790866"/>
            <a:ext cx="4687656" cy="4899814"/>
            <a:chOff x="5777144" y="1500986"/>
            <a:chExt cx="4687656" cy="489981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777144" y="3661190"/>
              <a:ext cx="2143902" cy="343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Олимпиады Росатом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A823A58F-B898-4DC5-9110-E38E8ECD3B51}"/>
                </a:ext>
              </a:extLst>
            </p:cNvPr>
            <p:cNvSpPr/>
            <p:nvPr/>
          </p:nvSpPr>
          <p:spPr>
            <a:xfrm>
              <a:off x="5777144" y="1500986"/>
              <a:ext cx="4687656" cy="489981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139700" dist="38100" dir="5400000" sx="99000" sy="99000" algn="t" rotWithShape="0">
                <a:schemeClr val="tx1"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err="1">
                <a:solidFill>
                  <a:schemeClr val="tx1"/>
                </a:solidFill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7177" y="1569128"/>
              <a:ext cx="1324902" cy="692887"/>
            </a:xfrm>
            <a:prstGeom prst="rect">
              <a:avLst/>
            </a:prstGeom>
          </p:spPr>
        </p:pic>
        <p:pic>
          <p:nvPicPr>
            <p:cNvPr id="30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27" y="2430613"/>
              <a:ext cx="1013784" cy="1013784"/>
            </a:xfrm>
            <a:prstGeom prst="rect">
              <a:avLst/>
            </a:prstGeom>
          </p:spPr>
        </p:pic>
        <p:pic>
          <p:nvPicPr>
            <p:cNvPr id="31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6883" y="3636032"/>
              <a:ext cx="1465490" cy="428615"/>
            </a:xfrm>
            <a:prstGeom prst="rect">
              <a:avLst/>
            </a:prstGeom>
          </p:spPr>
        </p:pic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7177" y="4127653"/>
              <a:ext cx="1116000" cy="371008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27" y="4667259"/>
              <a:ext cx="869768" cy="868028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9941" y="5703885"/>
              <a:ext cx="1563921" cy="460792"/>
            </a:xfrm>
            <a:prstGeom prst="rect">
              <a:avLst/>
            </a:prstGeom>
          </p:spPr>
        </p:pic>
      </p:grpSp>
      <p:sp>
        <p:nvSpPr>
          <p:cNvPr id="43" name="Заголовок 42"/>
          <p:cNvSpPr>
            <a:spLocks noGrp="1"/>
          </p:cNvSpPr>
          <p:nvPr>
            <p:ph type="title"/>
          </p:nvPr>
        </p:nvSpPr>
        <p:spPr>
          <a:xfrm>
            <a:off x="267855" y="143658"/>
            <a:ext cx="9688945" cy="954107"/>
          </a:xfrm>
        </p:spPr>
        <p:txBody>
          <a:bodyPr/>
          <a:lstStyle/>
          <a:p>
            <a:pPr algn="ctr"/>
            <a:r>
              <a:rPr lang="ru-RU" dirty="0"/>
              <a:t>10 университетов выступают </a:t>
            </a:r>
            <a:r>
              <a:rPr lang="ru-RU" dirty="0" err="1"/>
              <a:t>соорганизаторами</a:t>
            </a:r>
            <a:r>
              <a:rPr lang="ru-RU" dirty="0"/>
              <a:t> олимпиад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51420" y="1163784"/>
            <a:ext cx="445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Олимпиады </a:t>
            </a:r>
            <a:r>
              <a:rPr lang="ru-RU" sz="28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Росатом</a:t>
            </a:r>
            <a:endParaRPr lang="ru-RU" sz="2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64140" y="1034480"/>
            <a:ext cx="468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Инженерная олимпиада школьников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18041" y="2183097"/>
            <a:ext cx="1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УРФУ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89321" y="3051314"/>
            <a:ext cx="1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ВГУ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23495" y="4095003"/>
            <a:ext cx="1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КНИТУ-КАИ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96636" y="1887510"/>
            <a:ext cx="201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НГТУ им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Р.Е.Алексеева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0068" y="5902040"/>
            <a:ext cx="4321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Университеты-члены Консорциума опорных вузов ГК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96636" y="4469382"/>
            <a:ext cx="2012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СамГУ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96637" y="3932471"/>
            <a:ext cx="201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РУТ (МИИТ)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96636" y="2926189"/>
            <a:ext cx="201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СПбГЭТУ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«ЛЭТИ»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795810" y="5216042"/>
            <a:ext cx="201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ВлГУ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95810" y="5993765"/>
            <a:ext cx="201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БгТУ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38951" y="5175727"/>
            <a:ext cx="201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НГТУ им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Р.Е.Алексеева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30057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1019</Words>
  <Application>Microsoft Macintosh PowerPoint</Application>
  <PresentationFormat>Широкоэкранный</PresentationFormat>
  <Paragraphs>231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Calibri</vt:lpstr>
      <vt:lpstr>Corbel</vt:lpstr>
      <vt:lpstr>Arial Black</vt:lpstr>
      <vt:lpstr>Arial</vt:lpstr>
      <vt:lpstr>Wingdings</vt:lpstr>
      <vt:lpstr>Montserrat</vt:lpstr>
      <vt:lpstr>Helvetica Light</vt:lpstr>
      <vt:lpstr>Tahoma</vt:lpstr>
      <vt:lpstr>Calibri Light</vt:lpstr>
      <vt:lpstr>Century Gothic</vt:lpstr>
      <vt:lpstr>Шаблон МИФИ</vt:lpstr>
      <vt:lpstr>Презентация PowerPoint</vt:lpstr>
      <vt:lpstr>Презентация PowerPoint</vt:lpstr>
      <vt:lpstr>Презентация PowerPoint</vt:lpstr>
      <vt:lpstr>Олимпиады НИЯУ МИФИ</vt:lpstr>
      <vt:lpstr>КОНКУРС НАУЧНЫХ ПРОЕКТОВ   «ЮНИОР»</vt:lpstr>
      <vt:lpstr>Олимпиады НИЯУ МИФИ</vt:lpstr>
      <vt:lpstr>Презентация PowerPoint</vt:lpstr>
      <vt:lpstr>Презентация PowerPoint</vt:lpstr>
      <vt:lpstr>10 университетов выступают соорганизаторами олимпиад</vt:lpstr>
      <vt:lpstr>Основные результаты за 2021-2021 год</vt:lpstr>
      <vt:lpstr>Национальная технологическая олимпиада nti-contest.ru  </vt:lpstr>
      <vt:lpstr>Ядерные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Светлана Ганат</cp:lastModifiedBy>
  <cp:revision>51</cp:revision>
  <dcterms:created xsi:type="dcterms:W3CDTF">2020-05-28T16:18:16Z</dcterms:created>
  <dcterms:modified xsi:type="dcterms:W3CDTF">2021-09-27T11:03:33Z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