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26"/>
  </p:normalViewPr>
  <p:slideViewPr>
    <p:cSldViewPr snapToGrid="0" snapToObjects="1">
      <p:cViewPr>
        <p:scale>
          <a:sx n="60" d="100"/>
          <a:sy n="60" d="100"/>
        </p:scale>
        <p:origin x="80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C0A23-3493-E64E-B992-02FEF5157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4B2E56-DD08-5A4C-937E-CD65F41CF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82DDB-1EE7-614F-B08F-FA18021A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DCBE14-AE74-5943-9A08-4CE19E78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967D4D-530B-2049-9453-76C11C31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87FF3-73CC-3E40-A706-6C69CF13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4F2E5A-42D6-384D-934F-441602AE8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9BB8B0-FF34-FF48-BEAE-74D5A70F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976E42-A5DB-9349-99A7-ED82B108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BED53C-E613-CC40-AECC-0844BC7D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7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BAD63C-0004-1243-8AFF-59E373CFB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728174-3A82-5240-AD65-A111D80FC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FEA227-9304-8E44-B140-AE95D31A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F7285E-CB8E-3246-921D-641CAFCE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93E802-5B44-B14A-AD42-6BB85D1D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2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92E0E-040E-E244-B125-4068E322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3CB108-69CD-064C-94D6-9D3748CEA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79B88C-6CC9-9B45-9531-FD74CD65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E792D5-31D5-2C4A-B5EC-9F32B603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B33B26-D868-A140-88DF-9519EB0C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0566D-5070-604C-8E08-804DDB13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A9BFC5-F895-BF48-BB0A-CBD73304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389523-CB2B-7040-9468-047D8DF3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71E439-BF09-D644-834C-67749614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D09701-322E-7649-8312-D41B5466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8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48167-5484-C340-BCF5-D5B60FD1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0BD5CE-8CE8-6E45-AA99-94FC86A59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A102F3-533A-D241-B13F-924A04004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4C4F68-2394-9C42-B6D1-6F3C5A51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AEA61B-2500-1549-8443-6750D476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5D4E8A-360F-7849-B4F6-2DAF2E09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0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60AE5-15DF-5749-8FA2-1B0929A5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EC0D8E-C9A5-C941-AA75-FF60C3518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5D8759-0DC4-EF48-90EF-57B3D73E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E9D86A-C7ED-D942-9E30-B6A715267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7CE1F5-EE9C-E744-960E-DDEE9C7BD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D24BCE-E25A-D047-AD72-2B27C6E9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D61748-F145-8542-B24C-CBACE12C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52F4DD-6D6B-3E4E-B0D4-FD4BB7A5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B4C61-D38A-9643-AB55-69AAF258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E736AC-3553-E741-B9B2-808EA97C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F1E0EF-24FA-034A-A186-AF310747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506B391-CA81-BD41-9E3A-5A5D7A5F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88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DD164B-D3B0-2844-BE55-05649A1B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0341C8-FAA1-B746-90BD-52691ABB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521ACD-6DF6-8845-B4E6-C8DC1259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4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05D07-13B8-7B4D-8923-33FFCEBA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E46E8A-3B37-2F41-9D44-39EDC051A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10FBDA-3A7B-9245-8F63-B731ACBAE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62265D-2E08-2944-BBD4-E2C03939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6AC1A1-C5E9-7C4C-9B17-C10B1CF8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85BB4A-7C43-F04F-AF9B-F8B59E71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9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10AF5-FED9-6941-A223-34B65EB9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BC7970-D3F1-FF4F-8A0B-52A0B3BC9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D2A87C-70D1-4B4A-BF06-B57A09464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76CF63-2BD5-AE45-9A17-55B77167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B50B5D-FF20-D449-8734-917BB1F7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9AE211-109A-8040-BCA0-FBD71EF6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9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61B8E-ED80-E444-918C-921B9986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A087CA-4C63-524D-B1DA-C2007A394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6DBCDD-B517-2248-B27F-20FC2C6AF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BE59A-38AD-DB42-979A-9B84976267E0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528EDF-7B64-0E41-8E1D-EEF179B6E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15DFFE-9362-CA4E-A0F2-41E21108E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8E1E-3BAC-6443-B5EF-2A4613333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5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54D0A-B528-BF45-9890-1BA06700D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412" y="251085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рамки реализации проекта «Школа Росатома» 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учебном году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EBC217-A2E2-DF48-81AA-05FE48E3E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875" y="4987925"/>
            <a:ext cx="9144000" cy="118427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Р.В. Селюков, первый заместитель директора АНО «Институт проблем образовательной политики «Эврика», координатор конкурсных программ проекта «Школа Росатома»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E9F45F-A16D-E543-B025-C27C45561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5" y="66670"/>
            <a:ext cx="2428876" cy="235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6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761E5-AF2A-4749-A38D-96DA4F2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45" y="-91160"/>
            <a:ext cx="11008631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Вызовы перед системой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55D5E4-8396-6448-A63D-C6C6F63E5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4403"/>
            <a:ext cx="3624259" cy="56235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Индивидуализация образовательных запросов семей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Скорость изменений технологий быстро растет</a:t>
            </a:r>
          </a:p>
          <a:p>
            <a:endParaRPr lang="ru-RU" sz="2400" b="1" dirty="0"/>
          </a:p>
          <a:p>
            <a:endParaRPr lang="ru-RU" sz="2400" b="1" dirty="0"/>
          </a:p>
          <a:p>
            <a:r>
              <a:rPr lang="ru-RU" sz="2400" b="1" dirty="0"/>
              <a:t>Ценностная дезориентация в условиях глобализации</a:t>
            </a:r>
          </a:p>
          <a:p>
            <a:endParaRPr lang="ru-RU" sz="24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0886DB4-8279-DA43-8FCA-356D8AFDA88D}"/>
              </a:ext>
            </a:extLst>
          </p:cNvPr>
          <p:cNvGrpSpPr/>
          <p:nvPr/>
        </p:nvGrpSpPr>
        <p:grpSpPr>
          <a:xfrm>
            <a:off x="128429" y="151207"/>
            <a:ext cx="866235" cy="840830"/>
            <a:chOff x="5615715" y="1370895"/>
            <a:chExt cx="1048932" cy="1048932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FCB3497-3DBF-BD43-A2AE-5622C96BDEBC}"/>
                </a:ext>
              </a:extLst>
            </p:cNvPr>
            <p:cNvSpPr/>
            <p:nvPr/>
          </p:nvSpPr>
          <p:spPr>
            <a:xfrm>
              <a:off x="5615715" y="1370895"/>
              <a:ext cx="1048932" cy="1048932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D:\!max\!DOC\Dropbox\1EVR\!TOP\AI__ATOM\imaz\ROSATOM_school_A.png">
              <a:extLst>
                <a:ext uri="{FF2B5EF4-FFF2-40B4-BE49-F238E27FC236}">
                  <a16:creationId xmlns:a16="http://schemas.microsoft.com/office/drawing/2014/main" id="{74568A78-A086-C746-AD05-2B6EB40F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7510" y="1577933"/>
              <a:ext cx="517770" cy="6128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Объект 2">
            <a:extLst>
              <a:ext uri="{FF2B5EF4-FFF2-40B4-BE49-F238E27FC236}">
                <a16:creationId xmlns:a16="http://schemas.microsoft.com/office/drawing/2014/main" id="{3F01C9A3-60F7-A848-9388-6A9A93A5E28B}"/>
              </a:ext>
            </a:extLst>
          </p:cNvPr>
          <p:cNvSpPr txBox="1">
            <a:spLocks/>
          </p:cNvSpPr>
          <p:nvPr/>
        </p:nvSpPr>
        <p:spPr>
          <a:xfrm>
            <a:off x="3629016" y="1234403"/>
            <a:ext cx="4171960" cy="56235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600" dirty="0" err="1"/>
              <a:t>Ковидные</a:t>
            </a:r>
            <a:r>
              <a:rPr lang="ru-RU" sz="2600" dirty="0"/>
              <a:t> ограничения это вскрыли и «подогрели»</a:t>
            </a:r>
          </a:p>
          <a:p>
            <a:pPr>
              <a:spcBef>
                <a:spcPts val="0"/>
              </a:spcBef>
            </a:pPr>
            <a:r>
              <a:rPr lang="ru-RU" sz="2600" dirty="0"/>
              <a:t>Способов достижения высоких результатов ЕГЭ становится всё больше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  <a:p>
            <a:pPr>
              <a:spcBef>
                <a:spcPts val="0"/>
              </a:spcBef>
            </a:pPr>
            <a:r>
              <a:rPr lang="ru-RU" sz="2600" dirty="0"/>
              <a:t>Высокая конкуренция национальных экономик</a:t>
            </a:r>
          </a:p>
          <a:p>
            <a:pPr>
              <a:spcBef>
                <a:spcPts val="0"/>
              </a:spcBef>
            </a:pPr>
            <a:r>
              <a:rPr lang="ru-RU" sz="2600" dirty="0"/>
              <a:t>Высокая конкуренция транснациональных компаний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  <a:p>
            <a:pPr>
              <a:spcBef>
                <a:spcPts val="0"/>
              </a:spcBef>
            </a:pPr>
            <a:endParaRPr lang="ru-RU" sz="2600" dirty="0"/>
          </a:p>
          <a:p>
            <a:pPr>
              <a:spcBef>
                <a:spcPts val="0"/>
              </a:spcBef>
            </a:pPr>
            <a:r>
              <a:rPr lang="ru-RU" sz="2600" dirty="0"/>
              <a:t>Противостояние национальных экономик и борьба за ресурсы</a:t>
            </a:r>
          </a:p>
          <a:p>
            <a:pPr>
              <a:spcBef>
                <a:spcPts val="0"/>
              </a:spcBef>
            </a:pPr>
            <a:endParaRPr lang="ru-RU" sz="2600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A13B75C3-1D6F-7C4E-8DBE-F0B33D4BC326}"/>
              </a:ext>
            </a:extLst>
          </p:cNvPr>
          <p:cNvSpPr txBox="1">
            <a:spLocks/>
          </p:cNvSpPr>
          <p:nvPr/>
        </p:nvSpPr>
        <p:spPr>
          <a:xfrm>
            <a:off x="7800976" y="1234402"/>
            <a:ext cx="4391024" cy="56235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Учрежденческая разобщенность городских систем образования</a:t>
            </a:r>
          </a:p>
          <a:p>
            <a:r>
              <a:rPr lang="ru-RU" dirty="0"/>
              <a:t>Доминирование негибких форматов обучения.</a:t>
            </a:r>
          </a:p>
          <a:p>
            <a:endParaRPr lang="ru-RU" dirty="0"/>
          </a:p>
          <a:p>
            <a:r>
              <a:rPr lang="ru-RU" dirty="0"/>
              <a:t>Доминирование предметного содержания образования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Отсутствие деятельностных форматов воспитания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9042E0-C757-EE4F-961C-3E898FC7F697}"/>
              </a:ext>
            </a:extLst>
          </p:cNvPr>
          <p:cNvSpPr txBox="1"/>
          <p:nvPr/>
        </p:nvSpPr>
        <p:spPr>
          <a:xfrm>
            <a:off x="217219" y="877733"/>
            <a:ext cx="320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Ситуация в обществе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8C3962-4ADC-6B42-A642-4574DB1306CA}"/>
              </a:ext>
            </a:extLst>
          </p:cNvPr>
          <p:cNvSpPr txBox="1"/>
          <p:nvPr/>
        </p:nvSpPr>
        <p:spPr>
          <a:xfrm>
            <a:off x="4228453" y="871748"/>
            <a:ext cx="2511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Факторы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9AAF4C-1BBF-9242-8C85-F1DC9FE38853}"/>
              </a:ext>
            </a:extLst>
          </p:cNvPr>
          <p:cNvSpPr txBox="1"/>
          <p:nvPr/>
        </p:nvSpPr>
        <p:spPr>
          <a:xfrm>
            <a:off x="7672393" y="837093"/>
            <a:ext cx="463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Ситуация в системе образования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D9B8EDC-9147-8D42-B4D1-4A7FC988CE4B}"/>
              </a:ext>
            </a:extLst>
          </p:cNvPr>
          <p:cNvCxnSpPr/>
          <p:nvPr/>
        </p:nvCxnSpPr>
        <p:spPr>
          <a:xfrm>
            <a:off x="0" y="3365508"/>
            <a:ext cx="12192000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0BF838D-67DA-B64D-A914-F581163D484E}"/>
              </a:ext>
            </a:extLst>
          </p:cNvPr>
          <p:cNvCxnSpPr/>
          <p:nvPr/>
        </p:nvCxnSpPr>
        <p:spPr>
          <a:xfrm>
            <a:off x="0" y="5617642"/>
            <a:ext cx="12192000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6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FCE92A-884D-C348-9D2E-D590E0DDDBFD}"/>
              </a:ext>
            </a:extLst>
          </p:cNvPr>
          <p:cNvSpPr/>
          <p:nvPr/>
        </p:nvSpPr>
        <p:spPr>
          <a:xfrm>
            <a:off x="-11384" y="982137"/>
            <a:ext cx="12203384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B7F4D75-0604-0C48-B915-2DFC6141B0C1}"/>
              </a:ext>
            </a:extLst>
          </p:cNvPr>
          <p:cNvSpPr/>
          <p:nvPr/>
        </p:nvSpPr>
        <p:spPr>
          <a:xfrm>
            <a:off x="-24134" y="4758269"/>
            <a:ext cx="12216133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6A2395-4773-1B46-8A30-0337BAC31AF3}"/>
              </a:ext>
            </a:extLst>
          </p:cNvPr>
          <p:cNvSpPr/>
          <p:nvPr/>
        </p:nvSpPr>
        <p:spPr>
          <a:xfrm>
            <a:off x="-11384" y="3057066"/>
            <a:ext cx="12203384" cy="18366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761E5-AF2A-4749-A38D-96DA4F2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150015"/>
            <a:ext cx="12412135" cy="675316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C00000"/>
                </a:solidFill>
              </a:rPr>
              <a:t>Индивидуализация образовательных запросов семей</a:t>
            </a:r>
            <a:br>
              <a:rPr lang="ru-RU" sz="3800" b="1" dirty="0">
                <a:solidFill>
                  <a:srgbClr val="C00000"/>
                </a:solidFill>
              </a:rPr>
            </a:br>
            <a:endParaRPr lang="ru-RU" sz="3800" dirty="0">
              <a:solidFill>
                <a:srgbClr val="C00000"/>
              </a:solidFill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0886DB4-8279-DA43-8FCA-356D8AFDA88D}"/>
              </a:ext>
            </a:extLst>
          </p:cNvPr>
          <p:cNvGrpSpPr/>
          <p:nvPr/>
        </p:nvGrpSpPr>
        <p:grpSpPr>
          <a:xfrm>
            <a:off x="94563" y="66542"/>
            <a:ext cx="866235" cy="840830"/>
            <a:chOff x="5615715" y="1370895"/>
            <a:chExt cx="1048932" cy="1048932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FCB3497-3DBF-BD43-A2AE-5622C96BDEBC}"/>
                </a:ext>
              </a:extLst>
            </p:cNvPr>
            <p:cNvSpPr/>
            <p:nvPr/>
          </p:nvSpPr>
          <p:spPr>
            <a:xfrm>
              <a:off x="5615715" y="1370895"/>
              <a:ext cx="1048932" cy="1048932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D:\!max\!DOC\Dropbox\1EVR\!TOP\AI__ATOM\imaz\ROSATOM_school_A.png">
              <a:extLst>
                <a:ext uri="{FF2B5EF4-FFF2-40B4-BE49-F238E27FC236}">
                  <a16:creationId xmlns:a16="http://schemas.microsoft.com/office/drawing/2014/main" id="{74568A78-A086-C746-AD05-2B6EB40F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7510" y="1577933"/>
              <a:ext cx="517770" cy="6128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94F4B2E-9F32-574F-BC12-3B4FA03336AA}"/>
              </a:ext>
            </a:extLst>
          </p:cNvPr>
          <p:cNvSpPr txBox="1"/>
          <p:nvPr/>
        </p:nvSpPr>
        <p:spPr>
          <a:xfrm>
            <a:off x="9733" y="948269"/>
            <a:ext cx="310600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/>
              <a:t>Сетевое взаимодействие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/>
              <a:t>Сетевые форматы обучения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39C083-6765-614F-82D2-F3E6940B386D}"/>
              </a:ext>
            </a:extLst>
          </p:cNvPr>
          <p:cNvSpPr txBox="1"/>
          <p:nvPr/>
        </p:nvSpPr>
        <p:spPr>
          <a:xfrm>
            <a:off x="9733" y="3091951"/>
            <a:ext cx="31060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/>
              <a:t>Гибридные форматы обучения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 err="1"/>
              <a:t>Расшколивание</a:t>
            </a:r>
            <a:endParaRPr lang="ru-RU" sz="2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677027-BB73-8648-878C-E89608459D26}"/>
              </a:ext>
            </a:extLst>
          </p:cNvPr>
          <p:cNvSpPr txBox="1"/>
          <p:nvPr/>
        </p:nvSpPr>
        <p:spPr>
          <a:xfrm>
            <a:off x="9733" y="5358433"/>
            <a:ext cx="31060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/>
              <a:t>ИОП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/>
              <a:t>ИУП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6065934-9857-0043-B14C-F5E8FF29A31D}"/>
              </a:ext>
            </a:extLst>
          </p:cNvPr>
          <p:cNvCxnSpPr/>
          <p:nvPr/>
        </p:nvCxnSpPr>
        <p:spPr>
          <a:xfrm>
            <a:off x="2980276" y="992037"/>
            <a:ext cx="0" cy="586596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CD753AA-BB7A-A647-BE75-98EDB796C141}"/>
              </a:ext>
            </a:extLst>
          </p:cNvPr>
          <p:cNvCxnSpPr/>
          <p:nvPr/>
        </p:nvCxnSpPr>
        <p:spPr>
          <a:xfrm>
            <a:off x="5401739" y="1042417"/>
            <a:ext cx="0" cy="586596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11EFA896-4942-1E47-BCEA-0F03D1D4D370}"/>
              </a:ext>
            </a:extLst>
          </p:cNvPr>
          <p:cNvCxnSpPr/>
          <p:nvPr/>
        </p:nvCxnSpPr>
        <p:spPr>
          <a:xfrm>
            <a:off x="7704671" y="1058420"/>
            <a:ext cx="0" cy="586596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7B2EB58-6DAB-D14B-A3D3-65D0B3BEE705}"/>
              </a:ext>
            </a:extLst>
          </p:cNvPr>
          <p:cNvSpPr txBox="1"/>
          <p:nvPr/>
        </p:nvSpPr>
        <p:spPr>
          <a:xfrm>
            <a:off x="2745413" y="425067"/>
            <a:ext cx="272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Городская система образования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73CF9-7F09-B848-8D85-CDB8D67EC47F}"/>
              </a:ext>
            </a:extLst>
          </p:cNvPr>
          <p:cNvSpPr txBox="1"/>
          <p:nvPr/>
        </p:nvSpPr>
        <p:spPr>
          <a:xfrm>
            <a:off x="4927602" y="304749"/>
            <a:ext cx="3166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Школьное и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дополнительное образование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53F188-2E86-3840-A72C-BB6C7C475FFF}"/>
              </a:ext>
            </a:extLst>
          </p:cNvPr>
          <p:cNvSpPr txBox="1"/>
          <p:nvPr/>
        </p:nvSpPr>
        <p:spPr>
          <a:xfrm>
            <a:off x="7332130" y="406918"/>
            <a:ext cx="272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Дошкольное образование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9B5C14-64FA-BA4B-8365-06501DE22E54}"/>
              </a:ext>
            </a:extLst>
          </p:cNvPr>
          <p:cNvSpPr txBox="1"/>
          <p:nvPr/>
        </p:nvSpPr>
        <p:spPr>
          <a:xfrm>
            <a:off x="2970764" y="1560133"/>
            <a:ext cx="217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-Городские проекты</a:t>
            </a:r>
          </a:p>
          <a:p>
            <a:r>
              <a:rPr lang="ru-RU" b="1" dirty="0">
                <a:solidFill>
                  <a:srgbClr val="C00000"/>
                </a:solidFill>
              </a:rPr>
              <a:t>-Городские модели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E5A791-414A-7D4B-9CFB-D9A76F177C42}"/>
              </a:ext>
            </a:extLst>
          </p:cNvPr>
          <p:cNvSpPr txBox="1"/>
          <p:nvPr/>
        </p:nvSpPr>
        <p:spPr>
          <a:xfrm>
            <a:off x="2970764" y="3431204"/>
            <a:ext cx="2353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-Городские проекты</a:t>
            </a:r>
          </a:p>
          <a:p>
            <a:r>
              <a:rPr lang="ru-RU" b="1" dirty="0">
                <a:solidFill>
                  <a:srgbClr val="C00000"/>
                </a:solidFill>
              </a:rPr>
              <a:t>-Городские модели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A5A411-1D83-D341-A873-687E46D568D9}"/>
              </a:ext>
            </a:extLst>
          </p:cNvPr>
          <p:cNvSpPr txBox="1"/>
          <p:nvPr/>
        </p:nvSpPr>
        <p:spPr>
          <a:xfrm>
            <a:off x="3001628" y="5028495"/>
            <a:ext cx="2489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-Городские проекты</a:t>
            </a:r>
          </a:p>
          <a:p>
            <a:r>
              <a:rPr lang="ru-RU" b="1" dirty="0">
                <a:solidFill>
                  <a:srgbClr val="C00000"/>
                </a:solidFill>
              </a:rPr>
              <a:t>-Городские модели</a:t>
            </a:r>
          </a:p>
          <a:p>
            <a:r>
              <a:rPr lang="ru-RU" b="1" dirty="0">
                <a:solidFill>
                  <a:srgbClr val="C00000"/>
                </a:solidFill>
              </a:rPr>
              <a:t>-Системная поддержка сетевых ОО и распространение модели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4C536-9C97-6F4A-A020-42B97C699A44}"/>
              </a:ext>
            </a:extLst>
          </p:cNvPr>
          <p:cNvSpPr txBox="1"/>
          <p:nvPr/>
        </p:nvSpPr>
        <p:spPr>
          <a:xfrm>
            <a:off x="5401739" y="1291721"/>
            <a:ext cx="2427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-Отработка моделей,  -ООП уровней ОО,</a:t>
            </a:r>
          </a:p>
          <a:p>
            <a:r>
              <a:rPr lang="ru-RU" b="1" dirty="0">
                <a:solidFill>
                  <a:srgbClr val="002060"/>
                </a:solidFill>
              </a:rPr>
              <a:t>-Изменение среды,</a:t>
            </a:r>
          </a:p>
          <a:p>
            <a:r>
              <a:rPr lang="ru-RU" b="1" dirty="0">
                <a:solidFill>
                  <a:srgbClr val="002060"/>
                </a:solidFill>
              </a:rPr>
              <a:t>-ИУП, клубные пространства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E5BCC8-7A7A-264A-A0AB-D4CB91888880}"/>
              </a:ext>
            </a:extLst>
          </p:cNvPr>
          <p:cNvSpPr txBox="1"/>
          <p:nvPr/>
        </p:nvSpPr>
        <p:spPr>
          <a:xfrm>
            <a:off x="5414489" y="3118203"/>
            <a:ext cx="2427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-Отработка сетевых программ,</a:t>
            </a:r>
          </a:p>
          <a:p>
            <a:r>
              <a:rPr lang="ru-RU" b="1" dirty="0">
                <a:solidFill>
                  <a:srgbClr val="002060"/>
                </a:solidFill>
              </a:rPr>
              <a:t>-Проектирование технологий,</a:t>
            </a:r>
          </a:p>
          <a:p>
            <a:r>
              <a:rPr lang="ru-RU" b="1" dirty="0">
                <a:solidFill>
                  <a:srgbClr val="002060"/>
                </a:solidFill>
              </a:rPr>
              <a:t>-Подготовка педагогов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9B228CE-0456-064B-9C5D-E59DB6597265}"/>
              </a:ext>
            </a:extLst>
          </p:cNvPr>
          <p:cNvCxnSpPr/>
          <p:nvPr/>
        </p:nvCxnSpPr>
        <p:spPr>
          <a:xfrm>
            <a:off x="10024538" y="992036"/>
            <a:ext cx="0" cy="586596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7F423E3-18EA-8048-961B-3C922C03B613}"/>
              </a:ext>
            </a:extLst>
          </p:cNvPr>
          <p:cNvSpPr txBox="1"/>
          <p:nvPr/>
        </p:nvSpPr>
        <p:spPr>
          <a:xfrm>
            <a:off x="9905999" y="269276"/>
            <a:ext cx="2438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Направление действий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в проекте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CA44BF-635C-2E4D-9D62-78AF2CCF597E}"/>
              </a:ext>
            </a:extLst>
          </p:cNvPr>
          <p:cNvSpPr txBox="1"/>
          <p:nvPr/>
        </p:nvSpPr>
        <p:spPr>
          <a:xfrm>
            <a:off x="9990664" y="1361936"/>
            <a:ext cx="2133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Конкурсная программа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Программа «</a:t>
            </a:r>
            <a:r>
              <a:rPr lang="ru-RU" b="1" dirty="0" err="1"/>
              <a:t>Атомклассы</a:t>
            </a:r>
            <a:r>
              <a:rPr lang="ru-RU" b="1" dirty="0"/>
              <a:t>»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0B4EFBC-CD4A-C349-BC0E-74376ABC9EBD}"/>
              </a:ext>
            </a:extLst>
          </p:cNvPr>
          <p:cNvSpPr/>
          <p:nvPr/>
        </p:nvSpPr>
        <p:spPr>
          <a:xfrm>
            <a:off x="9990672" y="5113650"/>
            <a:ext cx="21674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Инновационная сеть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Программа «</a:t>
            </a:r>
            <a:r>
              <a:rPr lang="ru-RU" b="1" dirty="0" err="1"/>
              <a:t>Атомклассы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Конкурсная программа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C4A7545-F6AF-BB44-9FA5-ADB40DFBD278}"/>
              </a:ext>
            </a:extLst>
          </p:cNvPr>
          <p:cNvSpPr/>
          <p:nvPr/>
        </p:nvSpPr>
        <p:spPr>
          <a:xfrm>
            <a:off x="9974843" y="2982739"/>
            <a:ext cx="22848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Метапредметная олимпиада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Мероприятия для талантливых 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МУК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/>
              <a:t>Конк.программа</a:t>
            </a:r>
            <a:endParaRPr lang="ru-RU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00CBCD-C670-7440-8E8C-D8276DAD0CB9}"/>
              </a:ext>
            </a:extLst>
          </p:cNvPr>
          <p:cNvSpPr txBox="1"/>
          <p:nvPr/>
        </p:nvSpPr>
        <p:spPr>
          <a:xfrm>
            <a:off x="5471679" y="5102129"/>
            <a:ext cx="2095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-Работа стажировочных площадок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DDFF00-DC5B-AF44-B89A-9E46CF53EEC8}"/>
              </a:ext>
            </a:extLst>
          </p:cNvPr>
          <p:cNvSpPr txBox="1"/>
          <p:nvPr/>
        </p:nvSpPr>
        <p:spPr>
          <a:xfrm>
            <a:off x="7774610" y="4869048"/>
            <a:ext cx="2200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 Инновационная сеть</a:t>
            </a:r>
          </a:p>
          <a:p>
            <a:r>
              <a:rPr lang="ru-RU" b="1" dirty="0">
                <a:solidFill>
                  <a:srgbClr val="002060"/>
                </a:solidFill>
              </a:rPr>
              <a:t>- Технология развития произвольности деятельности дошкольников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179BB6-97F1-8943-9AEE-A6850142EFDD}"/>
              </a:ext>
            </a:extLst>
          </p:cNvPr>
          <p:cNvSpPr txBox="1"/>
          <p:nvPr/>
        </p:nvSpPr>
        <p:spPr>
          <a:xfrm>
            <a:off x="7744905" y="2970461"/>
            <a:ext cx="2427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-Технология поддержки и развития игры (КП)</a:t>
            </a:r>
          </a:p>
          <a:p>
            <a:r>
              <a:rPr lang="ru-RU" b="1" dirty="0">
                <a:solidFill>
                  <a:srgbClr val="002060"/>
                </a:solidFill>
              </a:rPr>
              <a:t>-Онлайн-детский сад</a:t>
            </a:r>
          </a:p>
          <a:p>
            <a:r>
              <a:rPr lang="ru-RU" b="1" dirty="0">
                <a:solidFill>
                  <a:srgbClr val="002060"/>
                </a:solidFill>
              </a:rPr>
              <a:t>-Работа с семьями</a:t>
            </a:r>
          </a:p>
          <a:p>
            <a:r>
              <a:rPr lang="ru-RU" b="1" dirty="0">
                <a:solidFill>
                  <a:srgbClr val="002060"/>
                </a:solidFill>
              </a:rPr>
              <a:t>-Подготовка педагогов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D6E842-5ACA-EE40-8170-0BF7B9D80588}"/>
              </a:ext>
            </a:extLst>
          </p:cNvPr>
          <p:cNvSpPr txBox="1"/>
          <p:nvPr/>
        </p:nvSpPr>
        <p:spPr>
          <a:xfrm>
            <a:off x="7700253" y="1271715"/>
            <a:ext cx="2427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-Отработка моделей,  -ООП уровня ДО,</a:t>
            </a:r>
          </a:p>
          <a:p>
            <a:r>
              <a:rPr lang="ru-RU" b="1" dirty="0">
                <a:solidFill>
                  <a:srgbClr val="002060"/>
                </a:solidFill>
              </a:rPr>
              <a:t>-Изменение среды,</a:t>
            </a:r>
          </a:p>
          <a:p>
            <a:r>
              <a:rPr lang="ru-RU" b="1" dirty="0">
                <a:solidFill>
                  <a:srgbClr val="002060"/>
                </a:solidFill>
              </a:rPr>
              <a:t>-Выход за пределы группы</a:t>
            </a:r>
          </a:p>
        </p:txBody>
      </p:sp>
    </p:spTree>
    <p:extLst>
      <p:ext uri="{BB962C8B-B14F-4D97-AF65-F5344CB8AC3E}">
        <p14:creationId xmlns:p14="http://schemas.microsoft.com/office/powerpoint/2010/main" val="324369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761E5-AF2A-4749-A38D-96DA4F2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45" y="410275"/>
            <a:ext cx="10332355" cy="79624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Скорость изменений технологий быстро растет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55D5E4-8396-6448-A63D-C6C6F63E5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3" y="1189585"/>
            <a:ext cx="3821389" cy="57203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Ключ к решению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перепроектирование содержания образования в ООП уровней общего образования;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смена среды и технологического уклада работы образовательных организаций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смена технологий управления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0886DB4-8279-DA43-8FCA-356D8AFDA88D}"/>
              </a:ext>
            </a:extLst>
          </p:cNvPr>
          <p:cNvGrpSpPr/>
          <p:nvPr/>
        </p:nvGrpSpPr>
        <p:grpSpPr>
          <a:xfrm>
            <a:off x="128429" y="151207"/>
            <a:ext cx="866235" cy="840830"/>
            <a:chOff x="5615715" y="1370895"/>
            <a:chExt cx="1048932" cy="1048932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FCB3497-3DBF-BD43-A2AE-5622C96BDEBC}"/>
                </a:ext>
              </a:extLst>
            </p:cNvPr>
            <p:cNvSpPr/>
            <p:nvPr/>
          </p:nvSpPr>
          <p:spPr>
            <a:xfrm>
              <a:off x="5615715" y="1370895"/>
              <a:ext cx="1048932" cy="1048932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D:\!max\!DOC\Dropbox\1EVR\!TOP\AI__ATOM\imaz\ROSATOM_school_A.png">
              <a:extLst>
                <a:ext uri="{FF2B5EF4-FFF2-40B4-BE49-F238E27FC236}">
                  <a16:creationId xmlns:a16="http://schemas.microsoft.com/office/drawing/2014/main" id="{74568A78-A086-C746-AD05-2B6EB40F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7510" y="1577933"/>
              <a:ext cx="517770" cy="6128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C50D23-B73C-EE43-9484-8543FC87EC5C}"/>
              </a:ext>
            </a:extLst>
          </p:cNvPr>
          <p:cNvSpPr txBox="1"/>
          <p:nvPr/>
        </p:nvSpPr>
        <p:spPr>
          <a:xfrm>
            <a:off x="3843872" y="1206518"/>
            <a:ext cx="8348128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/>
              <a:t>Метапредметное содержание образования;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Большие идеи в предметном содержании;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Деятельность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Источники и носители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Образовательные результаты и </a:t>
            </a:r>
            <a:br>
              <a:rPr lang="ru-RU" sz="2400" b="1" dirty="0"/>
            </a:br>
            <a:r>
              <a:rPr lang="ru-RU" sz="2400" b="1" dirty="0"/>
              <a:t>формирующее их оценивание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D9559-559C-2A40-9193-EC63FBF34A04}"/>
              </a:ext>
            </a:extLst>
          </p:cNvPr>
          <p:cNvSpPr txBox="1"/>
          <p:nvPr/>
        </p:nvSpPr>
        <p:spPr>
          <a:xfrm>
            <a:off x="3843872" y="3791841"/>
            <a:ext cx="834812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/>
              <a:t>Моделирование в школе востребованных </a:t>
            </a:r>
            <a:br>
              <a:rPr lang="ru-RU" sz="2400" b="1" dirty="0"/>
            </a:br>
            <a:r>
              <a:rPr lang="ru-RU" sz="2400" b="1" dirty="0"/>
              <a:t>в жизни форм отношений, коммуникации </a:t>
            </a:r>
            <a:br>
              <a:rPr lang="ru-RU" sz="2400" b="1" dirty="0"/>
            </a:br>
            <a:r>
              <a:rPr lang="ru-RU" sz="2400" b="1" dirty="0"/>
              <a:t>и взаимодействия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Укоренение естественного отношения к таким </a:t>
            </a:r>
            <a:br>
              <a:rPr lang="ru-RU" sz="2400" b="1" dirty="0"/>
            </a:br>
            <a:r>
              <a:rPr lang="ru-RU" sz="2400" b="1" dirty="0"/>
              <a:t>формам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CB78CA-9A17-7F43-B75F-C2A920D1692F}"/>
              </a:ext>
            </a:extLst>
          </p:cNvPr>
          <p:cNvSpPr txBox="1"/>
          <p:nvPr/>
        </p:nvSpPr>
        <p:spPr>
          <a:xfrm>
            <a:off x="3843872" y="5709568"/>
            <a:ext cx="834812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/>
              <a:t>Управление ресурсами и равным доступом к ним;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Управление сервисами и стимулирование источников их производства </a:t>
            </a:r>
          </a:p>
        </p:txBody>
      </p:sp>
    </p:spTree>
    <p:extLst>
      <p:ext uri="{BB962C8B-B14F-4D97-AF65-F5344CB8AC3E}">
        <p14:creationId xmlns:p14="http://schemas.microsoft.com/office/powerpoint/2010/main" val="88283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0886DB4-8279-DA43-8FCA-356D8AFDA88D}"/>
              </a:ext>
            </a:extLst>
          </p:cNvPr>
          <p:cNvGrpSpPr/>
          <p:nvPr/>
        </p:nvGrpSpPr>
        <p:grpSpPr>
          <a:xfrm>
            <a:off x="128429" y="151207"/>
            <a:ext cx="866235" cy="840830"/>
            <a:chOff x="5615715" y="1370895"/>
            <a:chExt cx="1048932" cy="1048932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FCB3497-3DBF-BD43-A2AE-5622C96BDEBC}"/>
                </a:ext>
              </a:extLst>
            </p:cNvPr>
            <p:cNvSpPr/>
            <p:nvPr/>
          </p:nvSpPr>
          <p:spPr>
            <a:xfrm>
              <a:off x="5615715" y="1370895"/>
              <a:ext cx="1048932" cy="1048932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D:\!max\!DOC\Dropbox\1EVR\!TOP\AI__ATOM\imaz\ROSATOM_school_A.png">
              <a:extLst>
                <a:ext uri="{FF2B5EF4-FFF2-40B4-BE49-F238E27FC236}">
                  <a16:creationId xmlns:a16="http://schemas.microsoft.com/office/drawing/2014/main" id="{74568A78-A086-C746-AD05-2B6EB40F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7510" y="1577933"/>
              <a:ext cx="517770" cy="6128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2CF64AB4-CF0F-6C4D-B7BE-79E209EB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664" y="1669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Ценностная дезориентация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 условиях глобализации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A22FBD7-761C-8F44-90E8-572AEFC5C8CD}"/>
              </a:ext>
            </a:extLst>
          </p:cNvPr>
          <p:cNvSpPr/>
          <p:nvPr/>
        </p:nvSpPr>
        <p:spPr>
          <a:xfrm>
            <a:off x="994664" y="1977656"/>
            <a:ext cx="3258359" cy="2977116"/>
          </a:xfrm>
          <a:prstGeom prst="ellipse">
            <a:avLst/>
          </a:prstGeom>
          <a:solidFill>
            <a:schemeClr val="accent4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Глобальные (всеобщие) ценности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51A5C461-C178-1349-8CED-FF7821CCCD28}"/>
              </a:ext>
            </a:extLst>
          </p:cNvPr>
          <p:cNvSpPr/>
          <p:nvPr/>
        </p:nvSpPr>
        <p:spPr>
          <a:xfrm>
            <a:off x="3472984" y="1169581"/>
            <a:ext cx="3292548" cy="2977116"/>
          </a:xfrm>
          <a:prstGeom prst="ellipse">
            <a:avLst/>
          </a:prstGeom>
          <a:solidFill>
            <a:schemeClr val="accent5">
              <a:lumMod val="20000"/>
              <a:lumOff val="8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Общественные ценности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2F55C978-E1E0-2B43-B624-09386FC331E1}"/>
              </a:ext>
            </a:extLst>
          </p:cNvPr>
          <p:cNvSpPr/>
          <p:nvPr/>
        </p:nvSpPr>
        <p:spPr>
          <a:xfrm>
            <a:off x="1355185" y="3817089"/>
            <a:ext cx="3292548" cy="2977116"/>
          </a:xfrm>
          <a:prstGeom prst="ellipse">
            <a:avLst/>
          </a:prstGeom>
          <a:solidFill>
            <a:schemeClr val="accent2">
              <a:lumMod val="20000"/>
              <a:lumOff val="8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Культурные и национальные ценности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A95E0D5F-79D6-4B43-AFC9-562D87517C5D}"/>
              </a:ext>
            </a:extLst>
          </p:cNvPr>
          <p:cNvSpPr/>
          <p:nvPr/>
        </p:nvSpPr>
        <p:spPr>
          <a:xfrm>
            <a:off x="3923441" y="3062177"/>
            <a:ext cx="3292548" cy="2977116"/>
          </a:xfrm>
          <a:prstGeom prst="ellipse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Семейные ценности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0652C0F5-82CD-7E45-8585-6A42BD783554}"/>
              </a:ext>
            </a:extLst>
          </p:cNvPr>
          <p:cNvSpPr/>
          <p:nvPr/>
        </p:nvSpPr>
        <p:spPr>
          <a:xfrm>
            <a:off x="3302864" y="3211033"/>
            <a:ext cx="1460523" cy="1531088"/>
          </a:xfrm>
          <a:prstGeom prst="ellipse">
            <a:avLst/>
          </a:prstGeom>
          <a:solidFill>
            <a:srgbClr val="FF00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tx1"/>
                </a:solidFill>
              </a:rPr>
              <a:t>Я и МЫ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F0B7491-2E77-7A47-B12B-2B9F4463CAFB}"/>
              </a:ext>
            </a:extLst>
          </p:cNvPr>
          <p:cNvSpPr/>
          <p:nvPr/>
        </p:nvSpPr>
        <p:spPr>
          <a:xfrm>
            <a:off x="7130929" y="5295012"/>
            <a:ext cx="2076867" cy="5103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Устойчивость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8F068DFD-AC4E-824F-AE4B-13F7CA96B7BE}"/>
              </a:ext>
            </a:extLst>
          </p:cNvPr>
          <p:cNvSpPr/>
          <p:nvPr/>
        </p:nvSpPr>
        <p:spPr>
          <a:xfrm>
            <a:off x="9058940" y="3122797"/>
            <a:ext cx="2934586" cy="2693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Изменчивость – новая устойчивость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7A4AE75-60A2-A34A-883B-62DE45959B60}"/>
              </a:ext>
            </a:extLst>
          </p:cNvPr>
          <p:cNvCxnSpPr>
            <a:cxnSpLocks/>
          </p:cNvCxnSpPr>
          <p:nvPr/>
        </p:nvCxnSpPr>
        <p:spPr>
          <a:xfrm flipV="1">
            <a:off x="6974958" y="5847908"/>
            <a:ext cx="5018568" cy="10632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58990382-7E21-684F-A8FA-77DC49736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481" y="2271969"/>
            <a:ext cx="909504" cy="85082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BBB5D3C-07AA-964C-84C4-7CCEF391D7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2835" y="4477019"/>
            <a:ext cx="639416" cy="77841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466315F-B8BE-5445-96A1-B23631994A50}"/>
              </a:ext>
            </a:extLst>
          </p:cNvPr>
          <p:cNvSpPr txBox="1"/>
          <p:nvPr/>
        </p:nvSpPr>
        <p:spPr>
          <a:xfrm>
            <a:off x="7802835" y="5762848"/>
            <a:ext cx="3488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Ценности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16045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761E5-AF2A-4749-A38D-96DA4F2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44" y="-92072"/>
            <a:ext cx="10332355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Конкурсная программа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проекта «Школа Росатома» - 2021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344CFEB-8CF5-AA4E-B5AC-DC77F2C32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242253"/>
              </p:ext>
            </p:extLst>
          </p:nvPr>
        </p:nvGraphicFramePr>
        <p:xfrm>
          <a:off x="128429" y="1092015"/>
          <a:ext cx="11928476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119">
                  <a:extLst>
                    <a:ext uri="{9D8B030D-6E8A-4147-A177-3AD203B41FA5}">
                      <a16:colId xmlns:a16="http://schemas.microsoft.com/office/drawing/2014/main" val="4035410182"/>
                    </a:ext>
                  </a:extLst>
                </a:gridCol>
                <a:gridCol w="2982119">
                  <a:extLst>
                    <a:ext uri="{9D8B030D-6E8A-4147-A177-3AD203B41FA5}">
                      <a16:colId xmlns:a16="http://schemas.microsoft.com/office/drawing/2014/main" val="1435570589"/>
                    </a:ext>
                  </a:extLst>
                </a:gridCol>
                <a:gridCol w="2982119">
                  <a:extLst>
                    <a:ext uri="{9D8B030D-6E8A-4147-A177-3AD203B41FA5}">
                      <a16:colId xmlns:a16="http://schemas.microsoft.com/office/drawing/2014/main" val="2454665807"/>
                    </a:ext>
                  </a:extLst>
                </a:gridCol>
                <a:gridCol w="2982119">
                  <a:extLst>
                    <a:ext uri="{9D8B030D-6E8A-4147-A177-3AD203B41FA5}">
                      <a16:colId xmlns:a16="http://schemas.microsoft.com/office/drawing/2014/main" val="3244925505"/>
                    </a:ext>
                  </a:extLst>
                </a:gridCol>
              </a:tblGrid>
              <a:tr h="10097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Конкурс детских садов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Конкурс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Конкурс учителей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Конкурс дошкольных работников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953654"/>
                  </a:ext>
                </a:extLst>
              </a:tr>
              <a:tr h="3883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13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6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56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93 участника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99151"/>
                  </a:ext>
                </a:extLst>
              </a:tr>
              <a:tr h="353811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10 городов:</a:t>
                      </a:r>
                    </a:p>
                    <a:p>
                      <a:pPr algn="ctr"/>
                      <a:r>
                        <a:rPr lang="ru-RU" sz="2400" dirty="0"/>
                        <a:t>Усолье-Сибирское, Димитровград, Заречный ЗАТО, Лесной, Полярные Зори, Зеленогорск, Нововоронеж, Саров, Трехгорный, Удомля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4 города:</a:t>
                      </a:r>
                    </a:p>
                    <a:p>
                      <a:pPr algn="ctr"/>
                      <a:r>
                        <a:rPr lang="ru-RU" sz="2400" dirty="0"/>
                        <a:t>Усолье-Сибирское, Зеленогорск, Лесной, Трехгорный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/>
                        <a:t>14 городов:</a:t>
                      </a:r>
                    </a:p>
                    <a:p>
                      <a:pPr algn="ctr"/>
                      <a:r>
                        <a:rPr lang="ru-RU" sz="2200" dirty="0"/>
                        <a:t>Железногорск, Заречный ЗАТО, Курчатов, Лесной, Сосновый Бор, Усолье-Сибирское, Волгодонск, Заречный СО, Зеленогорск, Новоуральск, Снежинск, Трехгорный, Десногорск, Удомля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/>
                        <a:t>14 городов:</a:t>
                      </a:r>
                    </a:p>
                    <a:p>
                      <a:pPr algn="ctr"/>
                      <a:r>
                        <a:rPr lang="ru-RU" sz="2200" dirty="0"/>
                        <a:t>Волгодонск, Железногорск, Зеленогорск, Лесной, Саров, Снежинск, Сосновый Бор, Трехгорный, Заречный ЗАТО, Курчатов, Новоуральск, Усолье-Сибирское, Нововоронеж, Удомля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240972"/>
                  </a:ext>
                </a:extLst>
              </a:tr>
            </a:tbl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0886DB4-8279-DA43-8FCA-356D8AFDA88D}"/>
              </a:ext>
            </a:extLst>
          </p:cNvPr>
          <p:cNvGrpSpPr/>
          <p:nvPr/>
        </p:nvGrpSpPr>
        <p:grpSpPr>
          <a:xfrm>
            <a:off x="128429" y="151207"/>
            <a:ext cx="866235" cy="840830"/>
            <a:chOff x="5615715" y="1370895"/>
            <a:chExt cx="1048932" cy="1048932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FCB3497-3DBF-BD43-A2AE-5622C96BDEBC}"/>
                </a:ext>
              </a:extLst>
            </p:cNvPr>
            <p:cNvSpPr/>
            <p:nvPr/>
          </p:nvSpPr>
          <p:spPr>
            <a:xfrm>
              <a:off x="5615715" y="1370895"/>
              <a:ext cx="1048932" cy="1048932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D:\!max\!DOC\Dropbox\1EVR\!TOP\AI__ATOM\imaz\ROSATOM_school_A.png">
              <a:extLst>
                <a:ext uri="{FF2B5EF4-FFF2-40B4-BE49-F238E27FC236}">
                  <a16:creationId xmlns:a16="http://schemas.microsoft.com/office/drawing/2014/main" id="{74568A78-A086-C746-AD05-2B6EB40F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7510" y="1577933"/>
              <a:ext cx="517770" cy="6128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9B083B9-65C2-CC41-B441-D1D7E916E030}"/>
              </a:ext>
            </a:extLst>
          </p:cNvPr>
          <p:cNvSpPr txBox="1"/>
          <p:nvPr/>
        </p:nvSpPr>
        <p:spPr>
          <a:xfrm>
            <a:off x="128429" y="6479247"/>
            <a:ext cx="11928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Не принимают участие в конкурсной программе: Балаково, Озерск, Северск</a:t>
            </a:r>
          </a:p>
        </p:txBody>
      </p:sp>
    </p:spTree>
    <p:extLst>
      <p:ext uri="{BB962C8B-B14F-4D97-AF65-F5344CB8AC3E}">
        <p14:creationId xmlns:p14="http://schemas.microsoft.com/office/powerpoint/2010/main" val="345018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761E5-AF2A-4749-A38D-96DA4F2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44" y="-109006"/>
            <a:ext cx="10332355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Конкурсная программа проекта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«Школа Росатома» - 2021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55D5E4-8396-6448-A63D-C6C6F63E5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8765" y="911762"/>
            <a:ext cx="6323168" cy="86660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Собственный муниципальный этап конкурсной программы состоится: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0886DB4-8279-DA43-8FCA-356D8AFDA88D}"/>
              </a:ext>
            </a:extLst>
          </p:cNvPr>
          <p:cNvGrpSpPr/>
          <p:nvPr/>
        </p:nvGrpSpPr>
        <p:grpSpPr>
          <a:xfrm>
            <a:off x="128429" y="151207"/>
            <a:ext cx="866235" cy="840830"/>
            <a:chOff x="5615715" y="1370895"/>
            <a:chExt cx="1048932" cy="1048932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FCB3497-3DBF-BD43-A2AE-5622C96BDEBC}"/>
                </a:ext>
              </a:extLst>
            </p:cNvPr>
            <p:cNvSpPr/>
            <p:nvPr/>
          </p:nvSpPr>
          <p:spPr>
            <a:xfrm>
              <a:off x="5615715" y="1370895"/>
              <a:ext cx="1048932" cy="1048932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5" descr="D:\!max\!DOC\Dropbox\1EVR\!TOP\AI__ATOM\imaz\ROSATOM_school_A.png">
              <a:extLst>
                <a:ext uri="{FF2B5EF4-FFF2-40B4-BE49-F238E27FC236}">
                  <a16:creationId xmlns:a16="http://schemas.microsoft.com/office/drawing/2014/main" id="{74568A78-A086-C746-AD05-2B6EB40F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97510" y="1577933"/>
              <a:ext cx="517770" cy="612804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071BC2E-9BDF-C642-9E15-11DC4160E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24788"/>
              </p:ext>
            </p:extLst>
          </p:nvPr>
        </p:nvGraphicFramePr>
        <p:xfrm>
          <a:off x="204628" y="1684083"/>
          <a:ext cx="5214035" cy="476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636">
                  <a:extLst>
                    <a:ext uri="{9D8B030D-6E8A-4147-A177-3AD203B41FA5}">
                      <a16:colId xmlns:a16="http://schemas.microsoft.com/office/drawing/2014/main" val="4087256732"/>
                    </a:ext>
                  </a:extLst>
                </a:gridCol>
                <a:gridCol w="1303867">
                  <a:extLst>
                    <a:ext uri="{9D8B030D-6E8A-4147-A177-3AD203B41FA5}">
                      <a16:colId xmlns:a16="http://schemas.microsoft.com/office/drawing/2014/main" val="2793179010"/>
                    </a:ext>
                  </a:extLst>
                </a:gridCol>
                <a:gridCol w="1896532">
                  <a:extLst>
                    <a:ext uri="{9D8B030D-6E8A-4147-A177-3AD203B41FA5}">
                      <a16:colId xmlns:a16="http://schemas.microsoft.com/office/drawing/2014/main" val="564035539"/>
                    </a:ext>
                  </a:extLst>
                </a:gridCol>
              </a:tblGrid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Город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Учителя (квота)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(квота)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45972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Железногорск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более 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071338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Заречный ЗАТО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00740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Курчатов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20696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Лесной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более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08372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Сосновый Бор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43404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Усолье-Сибирское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3362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Волгодонск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753100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Зеленогорск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096343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Саров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178797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Снежинск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605612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Трехгорный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004668"/>
                  </a:ext>
                </a:extLst>
              </a:tr>
            </a:tbl>
          </a:graphicData>
        </a:graphic>
      </p:graphicFrame>
      <p:sp>
        <p:nvSpPr>
          <p:cNvPr id="10" name="Объект 2">
            <a:extLst>
              <a:ext uri="{FF2B5EF4-FFF2-40B4-BE49-F238E27FC236}">
                <a16:creationId xmlns:a16="http://schemas.microsoft.com/office/drawing/2014/main" id="{6A7C8FB5-7296-164F-81A9-D837750399AC}"/>
              </a:ext>
            </a:extLst>
          </p:cNvPr>
          <p:cNvSpPr txBox="1">
            <a:spLocks/>
          </p:cNvSpPr>
          <p:nvPr/>
        </p:nvSpPr>
        <p:spPr>
          <a:xfrm>
            <a:off x="6109908" y="945628"/>
            <a:ext cx="6323168" cy="86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2060"/>
                </a:solidFill>
              </a:rPr>
              <a:t>Сетевой муниципальный этап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конкурсной программы состоится: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C80DC4C2-CA9C-6045-B0FC-308F31C63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846755"/>
              </p:ext>
            </p:extLst>
          </p:nvPr>
        </p:nvGraphicFramePr>
        <p:xfrm>
          <a:off x="6341534" y="1701015"/>
          <a:ext cx="5681134" cy="513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391">
                  <a:extLst>
                    <a:ext uri="{9D8B030D-6E8A-4147-A177-3AD203B41FA5}">
                      <a16:colId xmlns:a16="http://schemas.microsoft.com/office/drawing/2014/main" val="4087256732"/>
                    </a:ext>
                  </a:extLst>
                </a:gridCol>
                <a:gridCol w="1692913">
                  <a:extLst>
                    <a:ext uri="{9D8B030D-6E8A-4147-A177-3AD203B41FA5}">
                      <a16:colId xmlns:a16="http://schemas.microsoft.com/office/drawing/2014/main" val="2793179010"/>
                    </a:ext>
                  </a:extLst>
                </a:gridCol>
                <a:gridCol w="2002830">
                  <a:extLst>
                    <a:ext uri="{9D8B030D-6E8A-4147-A177-3AD203B41FA5}">
                      <a16:colId xmlns:a16="http://schemas.microsoft.com/office/drawing/2014/main" val="564035539"/>
                    </a:ext>
                  </a:extLst>
                </a:gridCol>
              </a:tblGrid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Город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Учителя (квота)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Воспитатели (квота)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45972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Волгодонск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071338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Заречный СО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00740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Зеленогорск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20696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Новоуральск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08372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Снежинск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443404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Трехгорный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33629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Десногорск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753100"/>
                  </a:ext>
                </a:extLst>
              </a:tr>
              <a:tr h="3760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Удомля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096343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Нововоронеж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859524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Заречный ЗАТО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178797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Курчатов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605612"/>
                  </a:ext>
                </a:extLst>
              </a:tr>
              <a:tr h="37085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Усолье-Сибирское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более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00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155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675</Words>
  <Application>Microsoft Macintosh PowerPoint</Application>
  <PresentationFormat>Широкоэкранный</PresentationFormat>
  <Paragraphs>176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Содержательные рамки реализации проекта «Школа Росатома»  в 2021-2022 учебном году </vt:lpstr>
      <vt:lpstr>Вызовы перед системой общего образования</vt:lpstr>
      <vt:lpstr>Индивидуализация образовательных запросов семей </vt:lpstr>
      <vt:lpstr>Скорость изменений технологий быстро растет </vt:lpstr>
      <vt:lpstr>Ценностная дезориентация  в условиях глобализации </vt:lpstr>
      <vt:lpstr>Конкурсная программа  проекта «Школа Росатома» - 2021</vt:lpstr>
      <vt:lpstr>Конкурсная программа проекта  «Школа Росатома» - 2021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Содержательные рамки реализации проекта «Школа Росатома»  в 2021-2022 учебном году </dc:title>
  <dc:creator>Роман Селюков</dc:creator>
  <cp:lastModifiedBy>Роман Селюков</cp:lastModifiedBy>
  <cp:revision>25</cp:revision>
  <dcterms:created xsi:type="dcterms:W3CDTF">2021-09-26T09:42:56Z</dcterms:created>
  <dcterms:modified xsi:type="dcterms:W3CDTF">2021-09-26T14:58:06Z</dcterms:modified>
</cp:coreProperties>
</file>