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4F4"/>
    <a:srgbClr val="E0C520"/>
    <a:srgbClr val="CEDD11"/>
    <a:srgbClr val="E46C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409975922376512E-2"/>
          <c:y val="6.4677312946023843E-2"/>
          <c:w val="0.66257845766903611"/>
          <c:h val="0.918548144856332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№ 1 "Легко ли Вам примерять на себя какой-либо образ?"</c:v>
                </c:pt>
              </c:strCache>
            </c:strRef>
          </c:tx>
          <c:spPr>
            <a:solidFill>
              <a:srgbClr val="0070C0"/>
            </a:solidFill>
          </c:spPr>
          <c:dPt>
            <c:idx val="1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explosion val="37"/>
            <c:spPr>
              <a:solidFill>
                <a:srgbClr val="E46C0A"/>
              </a:solidFill>
            </c:spPr>
          </c:dPt>
          <c:dPt>
            <c:idx val="3"/>
            <c:spPr>
              <a:solidFill>
                <a:schemeClr val="bg2">
                  <a:lumMod val="90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2800">
                    <a:latin typeface="Comic Sans MS" panose="030F0702030302020204" pitchFamily="66" charset="0"/>
                  </a:defRPr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4"/>
                <c:pt idx="0">
                  <c:v>Да,легко</c:v>
                </c:pt>
                <c:pt idx="1">
                  <c:v>Да,если герой положительный</c:v>
                </c:pt>
                <c:pt idx="2">
                  <c:v>Не легко, но я стараюсь</c:v>
                </c:pt>
                <c:pt idx="3">
                  <c:v>Нет, актерское мастерство не моё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0.67000000000000015</c:v>
                </c:pt>
                <c:pt idx="1">
                  <c:v>0</c:v>
                </c:pt>
                <c:pt idx="2" formatCode="0%">
                  <c:v>0.33000000000000007</c:v>
                </c:pt>
                <c:pt idx="3">
                  <c:v>0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 sz="2000" b="1" i="1"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 i="1"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93721799351903"/>
          <c:y val="0.15263667548598853"/>
          <c:w val="0.30657926430209914"/>
          <c:h val="0.61666313482315405"/>
        </c:manualLayout>
      </c:layout>
      <c:spPr>
        <a:noFill/>
        <a:ln w="15875">
          <a:solidFill>
            <a:srgbClr val="C00000"/>
          </a:solidFill>
        </a:ln>
      </c:spPr>
      <c:txPr>
        <a:bodyPr/>
        <a:lstStyle/>
        <a:p>
          <a:pPr>
            <a:defRPr sz="2000">
              <a:latin typeface="Comic Sans MS" panose="030F0702030302020204" pitchFamily="66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5197813010375288E-3"/>
          <c:y val="8.5981833095769553E-2"/>
          <c:w val="0.55478344541396052"/>
          <c:h val="0.828036333808460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№ 2 "Как Вы считаете, возможно ли в игре решить когнитивные (программные) задачи в пяти образовательных областях?"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explosion val="19"/>
          </c:dPt>
          <c:dPt>
            <c:idx val="1"/>
            <c:explosion val="14"/>
            <c:spPr>
              <a:solidFill>
                <a:srgbClr val="E0C520"/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1" dirty="0"/>
                      <a:t>80%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1" dirty="0"/>
                      <a:t>20%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Да, возможно</c:v>
                </c:pt>
                <c:pt idx="1">
                  <c:v>Наверное Да, но для меня затруднительно</c:v>
                </c:pt>
                <c:pt idx="2">
                  <c:v>Вряд ли возможно</c:v>
                </c:pt>
                <c:pt idx="3">
                  <c:v>Нет, невозможно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</c:v>
                </c:pt>
                <c:pt idx="1">
                  <c:v>0.2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405579027044777"/>
          <c:y val="0.18467725111033084"/>
          <c:w val="0.37547327192922142"/>
          <c:h val="0.62181096682156689"/>
        </c:manualLayout>
      </c:layout>
      <c:txPr>
        <a:bodyPr/>
        <a:lstStyle/>
        <a:p>
          <a:pPr>
            <a:defRPr sz="1800">
              <a:latin typeface="Comic Sans MS" panose="030F0702030302020204" pitchFamily="66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№ 3 "Знакомы ли Вы с технологией "образное перевоплощение"?"</c:v>
                </c:pt>
              </c:strCache>
            </c:strRef>
          </c:tx>
          <c:spPr>
            <a:solidFill>
              <a:srgbClr val="7030A0"/>
            </a:solidFill>
          </c:spPr>
          <c:dPt>
            <c:idx val="0"/>
            <c:explosion val="12"/>
            <c:spPr>
              <a:solidFill>
                <a:srgbClr val="00B0F0"/>
              </a:solidFill>
            </c:spPr>
          </c:dPt>
          <c:dPt>
            <c:idx val="1"/>
            <c:explosion val="26"/>
            <c:spPr>
              <a:solidFill>
                <a:srgbClr val="FAA4F4"/>
              </a:solidFill>
            </c:spPr>
          </c:dPt>
          <c:dPt>
            <c:idx val="2"/>
            <c:explosion val="6"/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>
                    <a:latin typeface="Comic Sans MS" panose="030F0702030302020204" pitchFamily="66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Да, знакомы, применяю в своей практике</c:v>
                </c:pt>
                <c:pt idx="1">
                  <c:v>Знакомы, но не применяю в своей практике</c:v>
                </c:pt>
                <c:pt idx="2">
                  <c:v>Не знакомы, но хотели бы применять</c:v>
                </c:pt>
                <c:pt idx="3">
                  <c:v>Нет, не знакомы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0.13</c:v>
                </c:pt>
                <c:pt idx="2">
                  <c:v>0.47000000000000003</c:v>
                </c:pt>
                <c:pt idx="3" formatCode="General">
                  <c:v>0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txPr>
          <a:bodyPr/>
          <a:lstStyle/>
          <a:p>
            <a:pPr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 b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000389713642949"/>
          <c:y val="0.23074832344635701"/>
          <c:w val="0.28532593600711031"/>
          <c:h val="0.66176141927382781"/>
        </c:manualLayout>
      </c:layout>
      <c:txPr>
        <a:bodyPr/>
        <a:lstStyle/>
        <a:p>
          <a:pPr>
            <a:defRPr sz="2000">
              <a:latin typeface="Comic Sans MS" panose="030F0702030302020204" pitchFamily="66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0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62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49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77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77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55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8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81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38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83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7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B340-65D4-492E-AD63-4D196D0B9F1F}" type="datetimeFigureOut">
              <a:rPr lang="ru-RU" smtClean="0"/>
              <a:pPr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355F-443A-485F-A4AC-5A36FA53BC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57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Аутотестирование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/Вход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https://kartinkin.net/uploads/posts/2022-02/1645158650_74-kartinkin-net-p-kartinki-dlya-prezentatsii-na-prozrachnom-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543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475252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96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784976" cy="136815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Вопрос № 1 «Легко ли Вам </a:t>
            </a:r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примерять </a:t>
            </a:r>
            <a:r>
              <a:rPr lang="ru-RU" sz="2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на себя какой-либо образ?»</a:t>
            </a:r>
            <a:endParaRPr lang="ru-RU" sz="2000" b="1" dirty="0">
              <a:solidFill>
                <a:srgbClr val="00206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3639586"/>
              </p:ext>
            </p:extLst>
          </p:nvPr>
        </p:nvGraphicFramePr>
        <p:xfrm>
          <a:off x="323528" y="1027571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8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87220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Вопрос № 2 «Как Вы считаете, возможно ли в игре решить когнитивные (программные) задачи в пяти образовательных областях?»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277966867"/>
              </p:ext>
            </p:extLst>
          </p:nvPr>
        </p:nvGraphicFramePr>
        <p:xfrm>
          <a:off x="395536" y="908720"/>
          <a:ext cx="874846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82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165618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Вопрос № 3 «Знакомы ли Вы с технологией «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бразное перевоплощение»?»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61810687"/>
              </p:ext>
            </p:extLst>
          </p:nvPr>
        </p:nvGraphicFramePr>
        <p:xfrm>
          <a:off x="-180528" y="548680"/>
          <a:ext cx="921702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6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Аутотестирование/Вход</vt:lpstr>
      <vt:lpstr>Вопрос № 1 «Легко ли Вам примерять на себя какой-либо образ?»</vt:lpstr>
      <vt:lpstr>Вопрос № 2 «Как Вы считаете, возможно ли в игре решить когнитивные (программные) задачи в пяти образовательных областях?»</vt:lpstr>
      <vt:lpstr>Вопрос № 3 «Знакомы ли Вы с технологией «образное перевоплощение»?»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Аутотестирование / Вход</dc:title>
  <dc:creator>Персональный</dc:creator>
  <cp:lastModifiedBy>user</cp:lastModifiedBy>
  <cp:revision>18</cp:revision>
  <dcterms:created xsi:type="dcterms:W3CDTF">2022-04-12T08:55:44Z</dcterms:created>
  <dcterms:modified xsi:type="dcterms:W3CDTF">2022-05-05T21:26:29Z</dcterms:modified>
</cp:coreProperties>
</file>