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  <p:sldId id="290" r:id="rId3"/>
    <p:sldId id="302" r:id="rId4"/>
    <p:sldId id="303" r:id="rId5"/>
    <p:sldId id="315" r:id="rId6"/>
    <p:sldId id="314" r:id="rId7"/>
    <p:sldId id="306" r:id="rId8"/>
    <p:sldId id="305" r:id="rId9"/>
    <p:sldId id="304" r:id="rId10"/>
    <p:sldId id="317" r:id="rId11"/>
    <p:sldId id="30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603" autoAdjust="0"/>
    <p:restoredTop sz="86380" autoAdjust="0"/>
  </p:normalViewPr>
  <p:slideViewPr>
    <p:cSldViewPr snapToGrid="0">
      <p:cViewPr>
        <p:scale>
          <a:sx n="66" d="100"/>
          <a:sy n="66" d="100"/>
        </p:scale>
        <p:origin x="-954" y="-3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A36A-E236-47B7-BF41-DCFB89C7B815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880E-C1A3-4EC4-A6BD-CC7FB51E9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0852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A36A-E236-47B7-BF41-DCFB89C7B815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880E-C1A3-4EC4-A6BD-CC7FB51E9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6200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A36A-E236-47B7-BF41-DCFB89C7B815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880E-C1A3-4EC4-A6BD-CC7FB51E9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4823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A36A-E236-47B7-BF41-DCFB89C7B815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880E-C1A3-4EC4-A6BD-CC7FB51E9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720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A36A-E236-47B7-BF41-DCFB89C7B815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880E-C1A3-4EC4-A6BD-CC7FB51E9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1555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A36A-E236-47B7-BF41-DCFB89C7B815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880E-C1A3-4EC4-A6BD-CC7FB51E9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7204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A36A-E236-47B7-BF41-DCFB89C7B815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880E-C1A3-4EC4-A6BD-CC7FB51E9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0341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A36A-E236-47B7-BF41-DCFB89C7B815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880E-C1A3-4EC4-A6BD-CC7FB51E9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6985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A36A-E236-47B7-BF41-DCFB89C7B815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880E-C1A3-4EC4-A6BD-CC7FB51E9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5242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A36A-E236-47B7-BF41-DCFB89C7B815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880E-C1A3-4EC4-A6BD-CC7FB51E9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4656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A36A-E236-47B7-BF41-DCFB89C7B815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880E-C1A3-4EC4-A6BD-CC7FB51E9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2395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CA36A-E236-47B7-BF41-DCFB89C7B815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9880E-C1A3-4EC4-A6BD-CC7FB51E9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4325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3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1.jpeg"/><Relationship Id="rId3" Type="http://schemas.openxmlformats.org/officeDocument/2006/relationships/image" Target="../media/image2.jpeg"/><Relationship Id="rId7" Type="http://schemas.openxmlformats.org/officeDocument/2006/relationships/image" Target="../media/image36.png"/><Relationship Id="rId12" Type="http://schemas.openxmlformats.org/officeDocument/2006/relationships/image" Target="../media/image4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39.jpeg"/><Relationship Id="rId5" Type="http://schemas.openxmlformats.org/officeDocument/2006/relationships/image" Target="../media/image34.png"/><Relationship Id="rId10" Type="http://schemas.openxmlformats.org/officeDocument/2006/relationships/image" Target="../media/image38.jpe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2.jpeg"/><Relationship Id="rId4" Type="http://schemas.openxmlformats.org/officeDocument/2006/relationships/image" Target="../media/image1.pn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jpeg"/><Relationship Id="rId7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.jpeg"/><Relationship Id="rId7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5BFF55E-13BB-42A4-B86B-7CF277891DC9}"/>
              </a:ext>
            </a:extLst>
          </p:cNvPr>
          <p:cNvSpPr/>
          <p:nvPr/>
        </p:nvSpPr>
        <p:spPr>
          <a:xfrm>
            <a:off x="480501" y="1460271"/>
            <a:ext cx="11230999" cy="5072606"/>
          </a:xfrm>
          <a:prstGeom prst="rect">
            <a:avLst/>
          </a:prstGeom>
          <a:solidFill>
            <a:srgbClr val="F9A55E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A829"/>
              </a:solidFill>
            </a:endParaRPr>
          </a:p>
        </p:txBody>
      </p:sp>
      <p:sp>
        <p:nvSpPr>
          <p:cNvPr id="52225" name="Заголовок 1">
            <a:extLst>
              <a:ext uri="{FF2B5EF4-FFF2-40B4-BE49-F238E27FC236}">
                <a16:creationId xmlns:a16="http://schemas.microsoft.com/office/drawing/2014/main" xmlns="" id="{433CC3F7-4216-C844-A103-94D22E6136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3780" y="2660474"/>
            <a:ext cx="9982311" cy="14700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Развитие способностей дошкольника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средствами режиссерской игры</a:t>
            </a:r>
            <a:endParaRPr lang="ru-RU" altLang="ru-RU" sz="4000" b="1" spc="3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2226" name="Подзаголовок 2">
            <a:extLst>
              <a:ext uri="{FF2B5EF4-FFF2-40B4-BE49-F238E27FC236}">
                <a16:creationId xmlns:a16="http://schemas.microsoft.com/office/drawing/2014/main" xmlns="" id="{7417CC81-8ABC-9543-AF88-5C73C63741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7140" y="4949371"/>
            <a:ext cx="9414701" cy="1277258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«Воображаемая ситуация имеет место там,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где есть расхождение наглядного поля и поля смыслового» 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(Л.С.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Выготской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).</a:t>
            </a:r>
            <a:endParaRPr lang="ru-RU" altLang="ru-RU" sz="2400" i="1" dirty="0">
              <a:solidFill>
                <a:srgbClr val="00206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9FC0053-8A35-F340-A877-88068808DAB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53129" y="194647"/>
            <a:ext cx="1336298" cy="133629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DE3E169-ACDB-D54E-9614-BB8829636B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253" t="13250" r="16748" b="21651"/>
          <a:stretch/>
        </p:blipFill>
        <p:spPr>
          <a:xfrm>
            <a:off x="8769364" y="241774"/>
            <a:ext cx="1650642" cy="123301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52EA64F-7E81-684B-826E-0290FE3933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3340" y="280756"/>
            <a:ext cx="840817" cy="11116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205A813-B6D5-B543-BD90-491B188584F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3200" y="174172"/>
            <a:ext cx="1517999" cy="1156289"/>
          </a:xfrm>
          <a:prstGeom prst="rect">
            <a:avLst/>
          </a:prstGeom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553028" y="362857"/>
            <a:ext cx="558800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Тема стажировки:</a:t>
            </a:r>
            <a:r>
              <a:rPr kumimoji="0" lang="ru-RU" sz="16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«Пять волшебных монеток, тайно спрятанных в Поле чудес режиссера, или как упаковать когнитивные задачки пяти образовательных областей в пространство режиссерской игры»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647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952EA64F-7E81-684B-826E-0290FE3933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557" y="202375"/>
            <a:ext cx="840817" cy="111163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DE3E169-ACDB-D54E-9614-BB8829636B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253" t="13250" r="16748" b="21651"/>
          <a:stretch/>
        </p:blipFill>
        <p:spPr>
          <a:xfrm>
            <a:off x="217547" y="2326640"/>
            <a:ext cx="1650642" cy="123301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6742BF23-A310-0C41-8FB7-1D1B4062E36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4959"/>
            <a:ext cx="1524000" cy="1524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001161" y="46667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6151" y="341477"/>
            <a:ext cx="8693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ПОЗИЦИЯ НАБЛЮДАТЕЛЯ С ФИКСАЦИЕЙ РЕЗУЛЬТАТОВ</a:t>
            </a:r>
            <a:endParaRPr lang="ru-RU" sz="2800" dirty="0"/>
          </a:p>
        </p:txBody>
      </p:sp>
      <p:pic>
        <p:nvPicPr>
          <p:cNvPr id="8" name="Picture 4" descr="C:\Users\12037\Downloads\IMG_20220418_151533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493038" y="2485141"/>
            <a:ext cx="2928446" cy="2196335"/>
          </a:xfrm>
          <a:prstGeom prst="rect">
            <a:avLst/>
          </a:prstGeom>
          <a:noFill/>
        </p:spPr>
      </p:pic>
      <p:pic>
        <p:nvPicPr>
          <p:cNvPr id="10" name="Picture 2" descr="C:\Users\12037\Downloads\IMG_20220418_1518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1156305" y="1980180"/>
            <a:ext cx="5263847" cy="3947885"/>
          </a:xfrm>
          <a:prstGeom prst="rect">
            <a:avLst/>
          </a:prstGeom>
          <a:noFill/>
        </p:spPr>
      </p:pic>
      <p:pic>
        <p:nvPicPr>
          <p:cNvPr id="11" name="Picture 5" descr="C:\Users\12037\Downloads\IMG_20220418_1522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7466831" y="2087056"/>
            <a:ext cx="5201140" cy="3900855"/>
          </a:xfrm>
          <a:prstGeom prst="rect">
            <a:avLst/>
          </a:prstGeom>
          <a:noFill/>
        </p:spPr>
      </p:pic>
      <p:pic>
        <p:nvPicPr>
          <p:cNvPr id="12" name="Picture 2" descr="C:\Users\12037\Downloads\76c52714632a7ce233049c217a51c070-removebg-preview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77981" y="0"/>
            <a:ext cx="1325336" cy="1325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952EA64F-7E81-684B-826E-0290FE3933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557" y="202375"/>
            <a:ext cx="840817" cy="111163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DE3E169-ACDB-D54E-9614-BB8829636B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253" t="13250" r="16748" b="21651"/>
          <a:stretch/>
        </p:blipFill>
        <p:spPr>
          <a:xfrm>
            <a:off x="217547" y="2326640"/>
            <a:ext cx="1650642" cy="123301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6742BF23-A310-0C41-8FB7-1D1B4062E36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4959"/>
            <a:ext cx="1524000" cy="1524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001161" y="46667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Головоломка">
            <a:extLst>
              <a:ext uri="{FF2B5EF4-FFF2-40B4-BE49-F238E27FC236}">
                <a16:creationId xmlns="" xmlns:a16="http://schemas.microsoft.com/office/drawing/2014/main" id="{CC828362-057A-354D-9C43-3F9BEF7DAD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 rot="4717804">
            <a:off x="1383472" y="100445"/>
            <a:ext cx="1131670" cy="1131670"/>
          </a:xfrm>
          <a:prstGeom prst="rect">
            <a:avLst/>
          </a:prstGeom>
        </p:spPr>
      </p:pic>
      <p:pic>
        <p:nvPicPr>
          <p:cNvPr id="11" name="Рисунок 10" descr="Головоломка">
            <a:extLst>
              <a:ext uri="{FF2B5EF4-FFF2-40B4-BE49-F238E27FC236}">
                <a16:creationId xmlns="" xmlns:a16="http://schemas.microsoft.com/office/drawing/2014/main" id="{4565A155-6168-F343-8F3F-B925B7CA83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1036081" y="5417945"/>
            <a:ext cx="1128167" cy="1128167"/>
          </a:xfrm>
          <a:prstGeom prst="rect">
            <a:avLst/>
          </a:prstGeom>
        </p:spPr>
      </p:pic>
      <p:pic>
        <p:nvPicPr>
          <p:cNvPr id="12" name="Рисунок 11" descr="Головоломка">
            <a:extLst>
              <a:ext uri="{FF2B5EF4-FFF2-40B4-BE49-F238E27FC236}">
                <a16:creationId xmlns="" xmlns:a16="http://schemas.microsoft.com/office/drawing/2014/main" id="{C1DD55CB-9A3A-A94B-98A1-EF2A39D174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7481790" y="5128409"/>
            <a:ext cx="1326265" cy="1326265"/>
          </a:xfrm>
          <a:prstGeom prst="rect">
            <a:avLst/>
          </a:prstGeom>
        </p:spPr>
      </p:pic>
      <p:pic>
        <p:nvPicPr>
          <p:cNvPr id="13" name="Рисунок 12" descr="Фрагменты головоломки">
            <a:extLst>
              <a:ext uri="{FF2B5EF4-FFF2-40B4-BE49-F238E27FC236}">
                <a16:creationId xmlns="" xmlns:a16="http://schemas.microsoft.com/office/drawing/2014/main" id="{C9B8E2C1-405C-234C-B90A-078216B558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5543735" y="2539999"/>
            <a:ext cx="2322287" cy="2322287"/>
          </a:xfrm>
          <a:prstGeom prst="rect">
            <a:avLst/>
          </a:prstGeom>
        </p:spPr>
      </p:pic>
      <p:pic>
        <p:nvPicPr>
          <p:cNvPr id="14" name="Рисунок 13" descr="Головоломка">
            <a:extLst>
              <a:ext uri="{FF2B5EF4-FFF2-40B4-BE49-F238E27FC236}">
                <a16:creationId xmlns="" xmlns:a16="http://schemas.microsoft.com/office/drawing/2014/main" id="{4565A155-6168-F343-8F3F-B925B7CA83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10317967" y="1854688"/>
            <a:ext cx="1128167" cy="1128167"/>
          </a:xfrm>
          <a:prstGeom prst="rect">
            <a:avLst/>
          </a:prstGeom>
        </p:spPr>
      </p:pic>
      <p:pic>
        <p:nvPicPr>
          <p:cNvPr id="15" name="Picture 2" descr="C:\Users\12037\Downloads\76c52714632a7ce233049c217a51c070-removebg-preview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663466" y="246742"/>
            <a:ext cx="1325336" cy="1325336"/>
          </a:xfrm>
          <a:prstGeom prst="rect">
            <a:avLst/>
          </a:prstGeom>
          <a:noFill/>
        </p:spPr>
      </p:pic>
      <p:pic>
        <p:nvPicPr>
          <p:cNvPr id="17" name="Picture 2" descr="C:\Users\12037\Downloads\IMG_20220405_073500 (1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61177" y="3831771"/>
            <a:ext cx="3657451" cy="2743088"/>
          </a:xfrm>
          <a:prstGeom prst="rect">
            <a:avLst/>
          </a:prstGeom>
          <a:noFill/>
        </p:spPr>
      </p:pic>
      <p:pic>
        <p:nvPicPr>
          <p:cNvPr id="18" name="Picture 3" descr="C:\Users\12037\Downloads\IMG_20220127_15215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86278" y="1070315"/>
            <a:ext cx="3527122" cy="2645342"/>
          </a:xfrm>
          <a:prstGeom prst="rect">
            <a:avLst/>
          </a:prstGeom>
          <a:noFill/>
        </p:spPr>
      </p:pic>
      <p:pic>
        <p:nvPicPr>
          <p:cNvPr id="20" name="Picture 4" descr="C:\Users\12037\Downloads\IMG_20211207_16192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5400000">
            <a:off x="7229628" y="1455364"/>
            <a:ext cx="3282646" cy="2461984"/>
          </a:xfrm>
          <a:prstGeom prst="rect">
            <a:avLst/>
          </a:prstGeom>
          <a:noFill/>
        </p:spPr>
      </p:pic>
      <p:pic>
        <p:nvPicPr>
          <p:cNvPr id="22" name="Picture 6" descr="C:\Users\12037\Downloads\IMG_20211207_162418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5400000">
            <a:off x="9013372" y="3793260"/>
            <a:ext cx="3251200" cy="2438401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3556000" y="254390"/>
            <a:ext cx="54573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«ВИДЕТЬ ЦЕЛОЕ РАНЬШЕ ЧАСТЕЙ»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2061029" y="493263"/>
            <a:ext cx="95213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ИСТОКИ РЕЖИССЕРСКОЙ ИГРЫ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11272" name="Picture 8" descr="C:\Users\12037\OneDrive\Рабочий стол\Не подтверждено 963952.~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2686" y="1625600"/>
            <a:ext cx="10130972" cy="5232400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1727200" y="6052457"/>
            <a:ext cx="10130971" cy="4644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002060"/>
                </a:solidFill>
              </a:rPr>
              <a:t>Предметно-манипулятивная</a:t>
            </a:r>
            <a:r>
              <a:rPr lang="ru-RU" sz="2000" b="1" dirty="0" smtClean="0">
                <a:solidFill>
                  <a:srgbClr val="002060"/>
                </a:solidFill>
              </a:rPr>
              <a:t> деятельность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952EA64F-7E81-684B-826E-0290FE3933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557" y="202375"/>
            <a:ext cx="840817" cy="111163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1DE3E169-ACDB-D54E-9614-BB8829636B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253" t="13250" r="16748" b="21651"/>
          <a:stretch/>
        </p:blipFill>
        <p:spPr>
          <a:xfrm>
            <a:off x="0" y="2148115"/>
            <a:ext cx="1650642" cy="123301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6742BF23-A310-0C41-8FB7-1D1B4062E36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7143"/>
            <a:ext cx="1524000" cy="1524000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7489370" y="3672114"/>
            <a:ext cx="4165601" cy="4209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Режиссерская игра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9" name="Picture 2" descr="C:\Users\12037\Downloads\76c52714632a7ce233049c217a51c070-removebg-preview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3466" y="246742"/>
            <a:ext cx="1325336" cy="1325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952EA64F-7E81-684B-826E-0290FE3933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557" y="202375"/>
            <a:ext cx="840817" cy="111163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DE3E169-ACDB-D54E-9614-BB8829636B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253" t="13250" r="16748" b="21651"/>
          <a:stretch/>
        </p:blipFill>
        <p:spPr>
          <a:xfrm>
            <a:off x="261090" y="1905725"/>
            <a:ext cx="1650642" cy="123301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6742BF23-A310-0C41-8FB7-1D1B4062E36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" y="3370273"/>
            <a:ext cx="1524000" cy="1524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394857" y="0"/>
            <a:ext cx="92020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ИННОВАЦИОННОСТЬ СОВРЕМЕННОЙ </a:t>
            </a:r>
          </a:p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КЛАССИФИКАЦИИ ИГРЫ (Е.Е.КРАВЦОВОЙ</a:t>
            </a:r>
            <a:r>
              <a:rPr lang="ru-RU" sz="3200" dirty="0" smtClean="0">
                <a:solidFill>
                  <a:srgbClr val="0070C0"/>
                </a:solidFill>
              </a:rPr>
              <a:t>)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001161" y="46667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83544" y="3425372"/>
            <a:ext cx="3497943" cy="3773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с правилами (6-7 лет)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07085" y="3570515"/>
            <a:ext cx="3802743" cy="4862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Сюжетно-ролевая игра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(5-6 лет)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128002" y="6342743"/>
            <a:ext cx="3193141" cy="3338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Образная игра (4-5 лет)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750459" y="6313713"/>
            <a:ext cx="3258457" cy="3701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Режиссерская игра (3-4 лет)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9" descr="C:\Users\user\Downloads\FB_IMG_1633516449492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779657" y="4198800"/>
            <a:ext cx="3788229" cy="2130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8" descr="C:\Users\user\Downloads\FB_IMG_1633516480801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7924801" y="1066801"/>
            <a:ext cx="3228702" cy="2421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0" descr="C:\Users\user\Downloads\FB_IMG_1633516687208.jp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2801257" y="1147667"/>
            <a:ext cx="3135086" cy="2214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4" descr="C:\Users\user\Downloads\IMG-859183124e4f6f2d48ac746957a02b88-V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2706042" y="3954197"/>
            <a:ext cx="3346415" cy="2334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" descr="C:\Users\12037\Downloads\76c52714632a7ce233049c217a51c070-removebg-preview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2209" y="5007428"/>
            <a:ext cx="1325336" cy="1325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952EA64F-7E81-684B-826E-0290FE3933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557" y="202375"/>
            <a:ext cx="840817" cy="111163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DE3E169-ACDB-D54E-9614-BB8829636B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253" t="13250" r="16748" b="21651"/>
          <a:stretch/>
        </p:blipFill>
        <p:spPr>
          <a:xfrm>
            <a:off x="217547" y="2326640"/>
            <a:ext cx="1650642" cy="123301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6742BF23-A310-0C41-8FB7-1D1B4062E36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4959"/>
            <a:ext cx="1524000" cy="1524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001161" y="46667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756229" y="333829"/>
            <a:ext cx="9347200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ЧТО ЖЕ ТАКОЕ РЕЖИССЕРСКАЯ ИГРА?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2B7F702C-B317-3A4C-BA88-3AD73789202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72345" y="1995715"/>
            <a:ext cx="5196112" cy="3897085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3236684" y="365125"/>
            <a:ext cx="6785429" cy="1325563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0070C0"/>
                </a:solidFill>
              </a:rPr>
              <a:t>         </a:t>
            </a:r>
            <a:endParaRPr lang="ru-RU" sz="8000" b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12037\OneDrive\Рабочий стол\4162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05333" y="2815772"/>
            <a:ext cx="3096381" cy="2322286"/>
          </a:xfrm>
          <a:prstGeom prst="rect">
            <a:avLst/>
          </a:prstGeom>
          <a:noFill/>
        </p:spPr>
      </p:pic>
      <p:pic>
        <p:nvPicPr>
          <p:cNvPr id="4100" name="Picture 4" descr="https://live.staticflickr.com/5517/14017223219_05286eeea0_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35442" y="3468914"/>
            <a:ext cx="1578815" cy="1262744"/>
          </a:xfrm>
          <a:prstGeom prst="rect">
            <a:avLst/>
          </a:prstGeom>
          <a:noFill/>
        </p:spPr>
      </p:pic>
      <p:pic>
        <p:nvPicPr>
          <p:cNvPr id="12" name="Picture 2" descr="C:\Users\12037\Downloads\76c52714632a7ce233049c217a51c070-removebg-preview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63466" y="246742"/>
            <a:ext cx="1325336" cy="1325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952EA64F-7E81-684B-826E-0290FE3933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557" y="202375"/>
            <a:ext cx="840817" cy="111163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DE3E169-ACDB-D54E-9614-BB8829636B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253" t="13250" r="16748" b="21651"/>
          <a:stretch/>
        </p:blipFill>
        <p:spPr>
          <a:xfrm>
            <a:off x="217547" y="2326640"/>
            <a:ext cx="1650642" cy="123301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6742BF23-A310-0C41-8FB7-1D1B4062E36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4959"/>
            <a:ext cx="1524000" cy="1524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001161" y="46667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43200" y="297933"/>
            <a:ext cx="8127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ДЕЙСТВИЯ РЕБЕНКА 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51600" y="1575190"/>
            <a:ext cx="46249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</a:t>
            </a:r>
            <a:r>
              <a:rPr lang="ru-RU" sz="2800" b="1" i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оздает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сюжет-сценарий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66606" y="1647762"/>
            <a:ext cx="48013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Придумывает, чем что будет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5" name="Picture 6" descr="C:\Users\user\Downloads\IMG-5affaed6d614cb820a2bc258521e43f4-V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6909768" y="2504620"/>
            <a:ext cx="5021393" cy="3765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3" descr="C:\Users\12037\Downloads\IMG_20220127_152616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6229" y="2481718"/>
            <a:ext cx="4993793" cy="3744911"/>
          </a:xfrm>
          <a:prstGeom prst="rect">
            <a:avLst/>
          </a:prstGeom>
          <a:noFill/>
        </p:spPr>
      </p:pic>
      <p:pic>
        <p:nvPicPr>
          <p:cNvPr id="11" name="Picture 2" descr="C:\Users\12037\Downloads\76c52714632a7ce233049c217a51c070-removebg-preview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3466" y="246742"/>
            <a:ext cx="1325336" cy="1325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952EA64F-7E81-684B-826E-0290FE3933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557" y="202375"/>
            <a:ext cx="840817" cy="111163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DE3E169-ACDB-D54E-9614-BB8829636B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253" t="13250" r="16748" b="21651"/>
          <a:stretch/>
        </p:blipFill>
        <p:spPr>
          <a:xfrm>
            <a:off x="217547" y="2326640"/>
            <a:ext cx="1650642" cy="123301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6742BF23-A310-0C41-8FB7-1D1B4062E36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4959"/>
            <a:ext cx="1524000" cy="1524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001161" y="46667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97943" y="355990"/>
            <a:ext cx="68797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ДЕЙСТВИЯ РЕБЕНКА 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15887" y="1662277"/>
            <a:ext cx="45574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Придумывает мизансцены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486610" y="1792906"/>
            <a:ext cx="40957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Исполняет</a:t>
            </a:r>
            <a:r>
              <a:rPr lang="ru-RU" sz="2800" b="1" i="1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все роли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8914" name="Picture 2" descr="C:\Users\12037\Downloads\IMG_20220331_142036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526846" y="2496457"/>
            <a:ext cx="5558207" cy="3106057"/>
          </a:xfrm>
          <a:prstGeom prst="rect">
            <a:avLst/>
          </a:prstGeom>
          <a:noFill/>
        </p:spPr>
      </p:pic>
      <p:pic>
        <p:nvPicPr>
          <p:cNvPr id="38915" name="Picture 3" descr="C:\Users\12037\Downloads\IMG_20220331_14211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45066" y="2475895"/>
            <a:ext cx="4570247" cy="3155647"/>
          </a:xfrm>
          <a:prstGeom prst="rect">
            <a:avLst/>
          </a:prstGeom>
          <a:noFill/>
        </p:spPr>
      </p:pic>
      <p:pic>
        <p:nvPicPr>
          <p:cNvPr id="11" name="Picture 2" descr="C:\Users\12037\Downloads\76c52714632a7ce233049c217a51c070-removebg-preview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3466" y="246742"/>
            <a:ext cx="1325336" cy="1325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952EA64F-7E81-684B-826E-0290FE3933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557" y="202375"/>
            <a:ext cx="840817" cy="111163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DE3E169-ACDB-D54E-9614-BB8829636B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253" t="13250" r="16748" b="21651"/>
          <a:stretch/>
        </p:blipFill>
        <p:spPr>
          <a:xfrm>
            <a:off x="217547" y="2326640"/>
            <a:ext cx="1650642" cy="123301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6742BF23-A310-0C41-8FB7-1D1B4062E36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4959"/>
            <a:ext cx="1524000" cy="1524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001161" y="46667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" descr="C:\Users\12037\Downloads\IMG_20220331_1337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63567" y="914400"/>
            <a:ext cx="5068389" cy="2815772"/>
          </a:xfrm>
          <a:prstGeom prst="rect">
            <a:avLst/>
          </a:prstGeom>
          <a:noFill/>
        </p:spPr>
      </p:pic>
      <p:pic>
        <p:nvPicPr>
          <p:cNvPr id="1028" name="Picture 4" descr="C:\Users\12037\Downloads\IMG_20220404_15242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23200" y="889217"/>
            <a:ext cx="3570513" cy="2678341"/>
          </a:xfrm>
          <a:prstGeom prst="rect">
            <a:avLst/>
          </a:prstGeom>
          <a:noFill/>
        </p:spPr>
      </p:pic>
      <p:pic>
        <p:nvPicPr>
          <p:cNvPr id="10" name="Picture 2" descr="C:\Users\12037\Downloads\76c52714632a7ce233049c217a51c070-removebg-preview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3466" y="246742"/>
            <a:ext cx="1325336" cy="1325336"/>
          </a:xfrm>
          <a:prstGeom prst="rect">
            <a:avLst/>
          </a:prstGeom>
          <a:noFill/>
        </p:spPr>
      </p:pic>
      <p:pic>
        <p:nvPicPr>
          <p:cNvPr id="11" name="Picture 2" descr="C:\Users\12037\Downloads\IMG_20220405_12562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27565" y="3730170"/>
            <a:ext cx="4017692" cy="2816402"/>
          </a:xfrm>
          <a:prstGeom prst="rect">
            <a:avLst/>
          </a:prstGeom>
          <a:noFill/>
        </p:spPr>
      </p:pic>
      <p:pic>
        <p:nvPicPr>
          <p:cNvPr id="13" name="Picture 1" descr="C:\Users\12037\Downloads\IMG_20220127_15231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38515" y="3955142"/>
            <a:ext cx="3628572" cy="2721429"/>
          </a:xfrm>
          <a:prstGeom prst="rect">
            <a:avLst/>
          </a:prstGeom>
          <a:noFill/>
        </p:spPr>
      </p:pic>
      <p:pic>
        <p:nvPicPr>
          <p:cNvPr id="14" name="Picture 2" descr="C:\Users\12037\Downloads\IMG_20220405_10522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5056497" y="4138390"/>
            <a:ext cx="2859313" cy="2144484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483429" y="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УСЛОВИЯ ДЛЯ ЗАРОЖДЕНИЯ И РАЗВИТИЯ РЕЖИССЕРСКОЙ ИГРЫ 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952EA64F-7E81-684B-826E-0290FE3933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557" y="202375"/>
            <a:ext cx="840817" cy="111163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DE3E169-ACDB-D54E-9614-BB8829636B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253" t="13250" r="16748" b="21651"/>
          <a:stretch/>
        </p:blipFill>
        <p:spPr>
          <a:xfrm>
            <a:off x="217547" y="2326640"/>
            <a:ext cx="1650642" cy="123301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6742BF23-A310-0C41-8FB7-1D1B4062E36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4959"/>
            <a:ext cx="1524000" cy="1524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001161" y="46667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69" name="Picture 1" descr="C:\Users\12037\Downloads\IMG_20211110_103820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 cstate="print">
            <a:lum bright="20000"/>
          </a:blip>
          <a:stretch>
            <a:fillRect/>
          </a:stretch>
        </p:blipFill>
        <p:spPr bwMode="auto">
          <a:xfrm>
            <a:off x="8098972" y="844508"/>
            <a:ext cx="2772227" cy="2076256"/>
          </a:xfrm>
          <a:prstGeom prst="rect">
            <a:avLst/>
          </a:prstGeom>
          <a:noFill/>
        </p:spPr>
      </p:pic>
      <p:pic>
        <p:nvPicPr>
          <p:cNvPr id="32770" name="Picture 2" descr="C:\Users\12037\Downloads\IMG_20211110_10382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6" cstate="print">
            <a:lum bright="20000"/>
          </a:blip>
          <a:stretch>
            <a:fillRect/>
          </a:stretch>
        </p:blipFill>
        <p:spPr bwMode="auto">
          <a:xfrm>
            <a:off x="2756939" y="4634820"/>
            <a:ext cx="3093225" cy="2041751"/>
          </a:xfrm>
          <a:prstGeom prst="rect">
            <a:avLst/>
          </a:prstGeom>
          <a:noFill/>
        </p:spPr>
      </p:pic>
      <p:pic>
        <p:nvPicPr>
          <p:cNvPr id="20" name="Picture 2" descr="C:\Users\12037\Downloads\IMG_20220404_1523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39430" y="3062514"/>
            <a:ext cx="4789714" cy="3592286"/>
          </a:xfrm>
          <a:prstGeom prst="rect">
            <a:avLst/>
          </a:prstGeom>
          <a:noFill/>
        </p:spPr>
      </p:pic>
      <p:pic>
        <p:nvPicPr>
          <p:cNvPr id="22" name="Picture 3" descr="C:\Users\user\Downloads\IMG-d599b496b10fbc55839431b6256b64cc-V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2090056" y="1037491"/>
            <a:ext cx="4615542" cy="3462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C:\Users\12037\Downloads\76c52714632a7ce233049c217a51c070-removebg-preview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663466" y="246742"/>
            <a:ext cx="1325336" cy="132533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004456" y="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УСЛОВИЯ ДЛЯ ЗАРОЖДЕНИЯ И РАЗВИТИЯ РЕЖИССЕРСКОЙ ИГРЫ 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952EA64F-7E81-684B-826E-0290FE3933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557" y="202375"/>
            <a:ext cx="840817" cy="111163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DE3E169-ACDB-D54E-9614-BB8829636B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253" t="13250" r="16748" b="21651"/>
          <a:stretch/>
        </p:blipFill>
        <p:spPr>
          <a:xfrm>
            <a:off x="217547" y="2326640"/>
            <a:ext cx="1650642" cy="123301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6742BF23-A310-0C41-8FB7-1D1B4062E36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4959"/>
            <a:ext cx="1524000" cy="1524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001161" y="46667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64305" y="254390"/>
            <a:ext cx="79271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ПОЗИЦИЯ ВЗРОСЛОГО В ИГРОВОЙ ДЕЯТЕЛЬНОСТИ</a:t>
            </a:r>
            <a:endParaRPr lang="ru-RU" sz="28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5784867" y="1277256"/>
            <a:ext cx="1951247" cy="1838763"/>
            <a:chOff x="5176459" y="236444"/>
            <a:chExt cx="2073694" cy="207369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 3"/>
            <p:cNvSpPr/>
            <p:nvPr/>
          </p:nvSpPr>
          <p:spPr>
            <a:xfrm rot="20700000">
              <a:off x="5176459" y="236444"/>
              <a:ext cx="2073694" cy="2073694"/>
            </a:xfrm>
            <a:prstGeom prst="gear6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 4"/>
            <p:cNvSpPr/>
            <p:nvPr/>
          </p:nvSpPr>
          <p:spPr>
            <a:xfrm>
              <a:off x="5631281" y="691266"/>
              <a:ext cx="1164050" cy="116405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>
                  <a:solidFill>
                    <a:srgbClr val="0070C0"/>
                  </a:solidFill>
                </a:rPr>
                <a:t>НАБЛЮДАТЕЛЬ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513944" y="2525486"/>
            <a:ext cx="2177142" cy="2266543"/>
            <a:chOff x="4165136" y="1935022"/>
            <a:chExt cx="2116455" cy="211645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2" name=" 3"/>
            <p:cNvSpPr/>
            <p:nvPr/>
          </p:nvSpPr>
          <p:spPr>
            <a:xfrm>
              <a:off x="4165136" y="1935022"/>
              <a:ext cx="2116455" cy="2116455"/>
            </a:xfrm>
            <a:prstGeom prst="gear6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 4"/>
            <p:cNvSpPr/>
            <p:nvPr/>
          </p:nvSpPr>
          <p:spPr>
            <a:xfrm>
              <a:off x="4697959" y="2471067"/>
              <a:ext cx="1050809" cy="104436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>
                  <a:solidFill>
                    <a:srgbClr val="0070C0"/>
                  </a:solidFill>
                </a:rPr>
                <a:t>ФАСИЛИТАТОР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453860" y="4586514"/>
            <a:ext cx="2020998" cy="1937658"/>
            <a:chOff x="5793096" y="3224279"/>
            <a:chExt cx="2126108" cy="206685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0" name=" 3"/>
            <p:cNvSpPr/>
            <p:nvPr/>
          </p:nvSpPr>
          <p:spPr>
            <a:xfrm>
              <a:off x="5793096" y="3224279"/>
              <a:ext cx="2126108" cy="2066858"/>
            </a:xfrm>
            <a:prstGeom prst="gear9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 4"/>
            <p:cNvSpPr/>
            <p:nvPr/>
          </p:nvSpPr>
          <p:spPr>
            <a:xfrm>
              <a:off x="6216109" y="3708432"/>
              <a:ext cx="1280082" cy="10624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>
                  <a:solidFill>
                    <a:srgbClr val="0070C0"/>
                  </a:solidFill>
                </a:rPr>
                <a:t>ИГРОК</a:t>
              </a:r>
            </a:p>
          </p:txBody>
        </p:sp>
      </p:grpSp>
      <p:pic>
        <p:nvPicPr>
          <p:cNvPr id="26" name="Picture 2" descr="C:\Users\user\Desktop\IMG-ba8a6e5404a16138eb4d35c071ce2208-V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tretch>
            <a:fillRect/>
          </a:stretch>
        </p:blipFill>
        <p:spPr bwMode="auto">
          <a:xfrm>
            <a:off x="1785508" y="885371"/>
            <a:ext cx="2805366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94" name="Picture 2" descr="C:\Users\12037\Downloads\IMG_20220125_09384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8339113" y="4108202"/>
            <a:ext cx="2785429" cy="2249714"/>
          </a:xfrm>
          <a:prstGeom prst="rect">
            <a:avLst/>
          </a:prstGeom>
          <a:noFill/>
        </p:spPr>
      </p:pic>
      <p:pic>
        <p:nvPicPr>
          <p:cNvPr id="24" name="Picture 2" descr="C:\Users\12037\Downloads\IMG_20220405_12543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70741" y="3559681"/>
            <a:ext cx="2830288" cy="3149167"/>
          </a:xfrm>
          <a:prstGeom prst="rect">
            <a:avLst/>
          </a:prstGeom>
          <a:noFill/>
        </p:spPr>
      </p:pic>
      <p:pic>
        <p:nvPicPr>
          <p:cNvPr id="25" name="Picture 3" descr="C:\Users\12037\Downloads\IMG_20220405_10001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65143" y="995135"/>
            <a:ext cx="3599543" cy="2699657"/>
          </a:xfrm>
          <a:prstGeom prst="rect">
            <a:avLst/>
          </a:prstGeom>
          <a:noFill/>
        </p:spPr>
      </p:pic>
      <p:pic>
        <p:nvPicPr>
          <p:cNvPr id="27" name="Picture 2" descr="C:\Users\12037\Downloads\76c52714632a7ce233049c217a51c070-removebg-preview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663466" y="246742"/>
            <a:ext cx="1325336" cy="1325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2979</TotalTime>
  <Words>150</Words>
  <Application>Microsoft Office PowerPoint</Application>
  <PresentationFormat>Произвольный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Развитие способностей дошкольника средствами режиссерской игры</vt:lpstr>
      <vt:lpstr>Слайд 2</vt:lpstr>
      <vt:lpstr>Слайд 3</vt:lpstr>
      <vt:lpstr>        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</dc:creator>
  <cp:lastModifiedBy>денис мальцев</cp:lastModifiedBy>
  <cp:revision>265</cp:revision>
  <dcterms:created xsi:type="dcterms:W3CDTF">2021-03-20T02:05:07Z</dcterms:created>
  <dcterms:modified xsi:type="dcterms:W3CDTF">2022-05-06T07:17:17Z</dcterms:modified>
</cp:coreProperties>
</file>