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41F6C-1312-412D-B72D-10E3FA1FA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F708ED-2CF2-79EA-E079-4BFBFA643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6A6791-70D4-8A4D-C0CE-B2182C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B8A4C-6F80-2247-2E9A-6DA66477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8F52A-D2CE-66D3-262A-2E70992C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0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667AB-FEDA-747A-C5D1-2E090B4A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8BDFC4-DD1B-4B1B-B4F1-989A8A75F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E68B64-B7AD-2083-EF64-1F31F00E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D9B6B-BFD0-538E-C784-FF01EA55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818D34-7AFF-FC0C-14C2-D8DFD6CD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4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60B71D-E916-211A-F008-F2948404A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9A8D41-D1F5-7E9D-3324-A15F7E8F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D4826-8E64-E9E0-59E3-3A853449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808966-8354-794D-89EC-BCF422AD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8E012D-6161-8DE4-EEF7-084B771D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7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B29DE-EF9F-2962-3875-BEBC9EBB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7A213B-15E5-58A7-E861-086598589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A548-7100-DF08-0E32-AE0FA66A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627A9-6F26-DD0F-9B36-C552D01F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E20638-B2B9-9DBA-95E0-8E154F69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7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75E11-496D-580E-4038-9D1DED0D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1D88D0-8EAF-A588-4C36-7D63A62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DAAA3-3C88-2DF8-D923-AC4BF62B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1354-1DF3-0A84-3747-B51F75D0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E734B-DE4C-BBD5-F418-1AB8240C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7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AF8DD-F429-BAC4-F6B9-C184099E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D5C24-56E5-2678-E3AA-D72E1275C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4FC16A-3F3C-9896-54A7-282672766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3A1DD-C5D4-8470-82DC-6CA3F1A8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F0185E-403C-84E2-9F28-F53231D0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2011B-B04D-BBD6-EE38-479B2040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8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DE6D2-39C1-D6D2-7979-33FFAEEE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C61DB-1C1D-8544-6572-60AABC114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FC0CC0-C888-BC72-C47D-3618D17BC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1E24AD-BB85-1809-E9AA-5C17D8ACC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009742-B148-5A61-A3FC-8A4D7ADED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79D101-480E-2665-4C78-49A09DCF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594FF0-788F-6CBD-9DFC-9469A0B1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FC94C7-1C4B-0ADC-5249-8CB9CFDF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6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D7C79-2EE4-9A68-B965-0B2B9D9C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A59609-F6A4-C3BB-70F0-1DB4A509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1E204B-8FCA-B2A0-2D12-84A37AC0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8F21A4-CB2A-4C90-33AB-9C97E8EB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423A17-ED74-8192-1C64-77471AB8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CAAE88-4341-AA1A-52CF-C3FD6667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337880-FB48-A2D3-E056-E6A02987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9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D796E-2083-38C3-D633-31029AAF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30DB6-2B38-C2C4-31B9-E8C0CFA6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205804-C9E5-BF79-E692-1E7500758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ED671E-80EE-A5EF-BDF5-660876BD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5293B3-7438-D217-E0FB-E37EF84A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F9F20E-9E55-2B75-476A-4BA0CD33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3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1ED4A-BA58-29BF-C774-8D346FD3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2ECED0-84F9-EC2C-3154-2804F9BA8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0B95D-2DE8-CFEB-C2EA-E6BD672F6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BC3CE2-19C1-D07E-8A84-6E28DA10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7CBDC0-D773-EA89-0A02-DDFB76C1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D9BA31-7608-B918-73F6-C296A514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3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80C85-897F-670E-6E7D-2C27AE39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BE9743-60FA-A447-5760-1E53662A7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3B77EC-0DFE-46FA-6D62-CF8265877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88B71-76FA-9247-9BC7-92183FD3256B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0CE78-1542-5793-7072-AB1140B74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9E020-8229-B62D-E476-E7F4B452E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1780-F1EF-7C46-9F1B-8EFE9A139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1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17/06/relationships/model3d" Target="../media/model3d1.glb"/><Relationship Id="rId7" Type="http://schemas.microsoft.com/office/2017/06/relationships/model3d" Target="../media/model3d3.glb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17/06/relationships/model3d" Target="../media/model3d2.glb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1.jp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709C6-DDB5-0557-39FF-E330D30F7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351" y="2271541"/>
            <a:ext cx="6738551" cy="199154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ngsana New" panose="02020603050405020304" pitchFamily="18" charset="-34"/>
              </a:rPr>
              <a:t>Содержание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416095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56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A8D831E-D671-EAD1-757D-9F94990BCEA2}"/>
              </a:ext>
            </a:extLst>
          </p:cNvPr>
          <p:cNvSpPr txBox="1"/>
          <p:nvPr/>
        </p:nvSpPr>
        <p:spPr>
          <a:xfrm>
            <a:off x="4353673" y="92735"/>
            <a:ext cx="6097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228600" algn="ctr">
              <a:tabLst>
                <a:tab pos="45720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игр на уроках с использованием телефонов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44533-F605-1AB7-7E81-34F303BA1F76}"/>
              </a:ext>
            </a:extLst>
          </p:cNvPr>
          <p:cNvSpPr txBox="1"/>
          <p:nvPr/>
        </p:nvSpPr>
        <p:spPr>
          <a:xfrm>
            <a:off x="5164477" y="1159858"/>
            <a:ext cx="7027523" cy="515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ctr"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Школьники — команда археологов, которая обнаружила древние печати на артефактах погибших цивилизаций. Их нужно просканировать. Печатями здесь могут стать карточки с QR-кодом. Сделайте их при помощи генератора кодов. Футуристическими «сканерами» послужат телефоны с QR-ридерами.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5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56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A8D831E-D671-EAD1-757D-9F94990BCEA2}"/>
              </a:ext>
            </a:extLst>
          </p:cNvPr>
          <p:cNvSpPr txBox="1"/>
          <p:nvPr/>
        </p:nvSpPr>
        <p:spPr>
          <a:xfrm>
            <a:off x="4353673" y="92735"/>
            <a:ext cx="6097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228600" algn="ctr">
              <a:tabLst>
                <a:tab pos="45720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игр на уроках с использованием телефонов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44533-F605-1AB7-7E81-34F303BA1F76}"/>
              </a:ext>
            </a:extLst>
          </p:cNvPr>
          <p:cNvSpPr txBox="1"/>
          <p:nvPr/>
        </p:nvSpPr>
        <p:spPr>
          <a:xfrm>
            <a:off x="4561726" y="1046842"/>
            <a:ext cx="7630274" cy="5404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lvl="0" algn="ctr"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– группа ученых, которая изобрела машину времени и готовится отправиться глубоко в прошлое, когда материки еще имели иные очертания. «Машиной времени» послужит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EarthViewer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Приложение покажет, как выглядела планета миллионы лет назад, как росли вулканы Гренландии, менялся климат и ландшафт. Каждый объект на карте содержит историческую и геологическую справку. Минус: приложение англоязычное и разработано для планшетов.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9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56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A8D831E-D671-EAD1-757D-9F94990BCEA2}"/>
              </a:ext>
            </a:extLst>
          </p:cNvPr>
          <p:cNvSpPr txBox="1"/>
          <p:nvPr/>
        </p:nvSpPr>
        <p:spPr>
          <a:xfrm>
            <a:off x="4353673" y="92735"/>
            <a:ext cx="6097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228600" algn="ctr">
              <a:tabLst>
                <a:tab pos="45720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игр на уроках с использованием телефонов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44533-F605-1AB7-7E81-34F303BA1F76}"/>
              </a:ext>
            </a:extLst>
          </p:cNvPr>
          <p:cNvSpPr txBox="1"/>
          <p:nvPr/>
        </p:nvSpPr>
        <p:spPr>
          <a:xfrm>
            <a:off x="4561726" y="1046842"/>
            <a:ext cx="7630274" cy="583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ctr"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Будущее. Привычные гитары и барабаны больше не в моде. Музыку теперь творят на виртуальных инструментах. Ваш класс — футуристический оркестр, который готовится к межгалактическом фестивалю. Пусть ребята скачают на гаджеты приложения с музыкальными инструментами (гитара, флейта, пианино, барабаны) и под вашим руководством разучат незамысловатую композицию. Конечно, на фортепиано дети от этого лучше играть не станут. Зато выучат ноты и, возможно, крепче полюбят музыку.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5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56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ED8B44-1D0E-8715-9C5F-15628F49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65" y="210385"/>
            <a:ext cx="10750378" cy="64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9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56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74EC56-1DD6-B1D6-0501-8257BC2EF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97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56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34BE070-BBB8-CE5A-146F-D8745006F668}"/>
              </a:ext>
            </a:extLst>
          </p:cNvPr>
          <p:cNvSpPr/>
          <p:nvPr/>
        </p:nvSpPr>
        <p:spPr>
          <a:xfrm>
            <a:off x="6460867" y="162079"/>
            <a:ext cx="2990729" cy="6121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Урок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7A92E85-C447-2A75-54D5-D49A14D66A8C}"/>
              </a:ext>
            </a:extLst>
          </p:cNvPr>
          <p:cNvSpPr/>
          <p:nvPr/>
        </p:nvSpPr>
        <p:spPr>
          <a:xfrm>
            <a:off x="3818238" y="1157253"/>
            <a:ext cx="2818439" cy="5047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Теория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0616DC3-950F-A32E-2374-63C340DD085F}"/>
              </a:ext>
            </a:extLst>
          </p:cNvPr>
          <p:cNvSpPr/>
          <p:nvPr/>
        </p:nvSpPr>
        <p:spPr>
          <a:xfrm>
            <a:off x="8839200" y="1162220"/>
            <a:ext cx="2818439" cy="4997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Пратика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8A12A34-27C2-7E9E-5786-1C11269193E3}"/>
              </a:ext>
            </a:extLst>
          </p:cNvPr>
          <p:cNvCxnSpPr/>
          <p:nvPr/>
        </p:nvCxnSpPr>
        <p:spPr>
          <a:xfrm flipH="1">
            <a:off x="6636677" y="795491"/>
            <a:ext cx="446405" cy="30797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A96FD31-AD43-A1D7-B794-E84AD1108C0F}"/>
              </a:ext>
            </a:extLst>
          </p:cNvPr>
          <p:cNvCxnSpPr/>
          <p:nvPr/>
        </p:nvCxnSpPr>
        <p:spPr>
          <a:xfrm>
            <a:off x="8416290" y="795491"/>
            <a:ext cx="422910" cy="30797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Штриховая стрелка вправо 8">
            <a:extLst>
              <a:ext uri="{FF2B5EF4-FFF2-40B4-BE49-F238E27FC236}">
                <a16:creationId xmlns:a16="http://schemas.microsoft.com/office/drawing/2014/main" id="{0B2A9A92-4E31-8687-DDA6-72BB5EC4D99F}"/>
              </a:ext>
            </a:extLst>
          </p:cNvPr>
          <p:cNvSpPr/>
          <p:nvPr/>
        </p:nvSpPr>
        <p:spPr>
          <a:xfrm rot="5400000">
            <a:off x="7795721" y="3658681"/>
            <a:ext cx="584835" cy="40386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45715A7-C129-707F-0397-F06CAE2D157C}"/>
              </a:ext>
            </a:extLst>
          </p:cNvPr>
          <p:cNvSpPr/>
          <p:nvPr/>
        </p:nvSpPr>
        <p:spPr>
          <a:xfrm>
            <a:off x="5226907" y="2102892"/>
            <a:ext cx="6017741" cy="14311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Проектная задача корпорации разработанная совместно учителем + ученики с привлечением: администрации школы, родителей (по необходимости)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D2F7862-D03C-F00D-C53D-B6191A7B5F0C}"/>
              </a:ext>
            </a:extLst>
          </p:cNvPr>
          <p:cNvCxnSpPr>
            <a:cxnSpLocks/>
          </p:cNvCxnSpPr>
          <p:nvPr/>
        </p:nvCxnSpPr>
        <p:spPr>
          <a:xfrm>
            <a:off x="5799136" y="1696111"/>
            <a:ext cx="1043940" cy="3116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C4ACE79-0569-163D-59FA-0B9083C5E6D0}"/>
              </a:ext>
            </a:extLst>
          </p:cNvPr>
          <p:cNvCxnSpPr/>
          <p:nvPr/>
        </p:nvCxnSpPr>
        <p:spPr>
          <a:xfrm flipH="1">
            <a:off x="8416290" y="1720730"/>
            <a:ext cx="1043940" cy="2870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BA31D302-96AA-5D56-B71F-0D3A4E9F0E9C}"/>
              </a:ext>
            </a:extLst>
          </p:cNvPr>
          <p:cNvSpPr/>
          <p:nvPr/>
        </p:nvSpPr>
        <p:spPr>
          <a:xfrm>
            <a:off x="5696092" y="4256913"/>
            <a:ext cx="4918361" cy="20573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Большая сюжетно ролевая игра корпораций по созданию продуктов или проектов или конкурсная работа. </a:t>
            </a:r>
          </a:p>
        </p:txBody>
      </p:sp>
    </p:spTree>
    <p:extLst>
      <p:ext uri="{BB962C8B-B14F-4D97-AF65-F5344CB8AC3E}">
        <p14:creationId xmlns:p14="http://schemas.microsoft.com/office/powerpoint/2010/main" val="393267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56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5E7CC-2BB4-9971-3567-EF2F57E548E7}"/>
              </a:ext>
            </a:extLst>
          </p:cNvPr>
          <p:cNvSpPr txBox="1"/>
          <p:nvPr/>
        </p:nvSpPr>
        <p:spPr>
          <a:xfrm>
            <a:off x="568411" y="111211"/>
            <a:ext cx="1396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Урок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Трехмерная модель 2" descr="Плюс">
                <a:extLst>
                  <a:ext uri="{FF2B5EF4-FFF2-40B4-BE49-F238E27FC236}">
                    <a16:creationId xmlns:a16="http://schemas.microsoft.com/office/drawing/2014/main" id="{4E06EA9F-4DA0-8FD5-6862-B1C4DACA50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7169993"/>
                  </p:ext>
                </p:extLst>
              </p:nvPr>
            </p:nvGraphicFramePr>
            <p:xfrm>
              <a:off x="4337221" y="1815725"/>
              <a:ext cx="1071979" cy="105326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71979" cy="1053269"/>
                    </a:xfrm>
                    <a:prstGeom prst="rect">
                      <a:avLst/>
                    </a:prstGeom>
                  </am3d:spPr>
                  <am3d:camera>
                    <am3d:pos x="0" y="0" z="665945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1293" d="1000000"/>
                    <am3d:preTrans dx="39466" dy="-17999980" dz="144"/>
                    <am3d:scale>
                      <am3d:sx n="1000000" d="1000000"/>
                      <am3d:sy n="1000000" d="1000000"/>
                      <am3d:sz n="1000000" d="1000000"/>
                    </am3d:scale>
                    <am3d:rot ax="916158" ay="1550583" az="40717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52194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Трехмерная модель 2" descr="Плюс">
                <a:extLst>
                  <a:ext uri="{FF2B5EF4-FFF2-40B4-BE49-F238E27FC236}">
                    <a16:creationId xmlns:a16="http://schemas.microsoft.com/office/drawing/2014/main" id="{4E06EA9F-4DA0-8FD5-6862-B1C4DACA50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221" y="1815725"/>
                <a:ext cx="1071979" cy="1053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Трехмерная модель 13" descr="Знак равенства">
                <a:extLst>
                  <a:ext uri="{FF2B5EF4-FFF2-40B4-BE49-F238E27FC236}">
                    <a16:creationId xmlns:a16="http://schemas.microsoft.com/office/drawing/2014/main" id="{C12C0458-0956-C12E-E058-BC67EA7763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027899"/>
                  </p:ext>
                </p:extLst>
              </p:nvPr>
            </p:nvGraphicFramePr>
            <p:xfrm>
              <a:off x="5317878" y="3281275"/>
              <a:ext cx="2037326" cy="1287962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037326" cy="1287962"/>
                    </a:xfrm>
                    <a:prstGeom prst="rect">
                      <a:avLst/>
                    </a:prstGeom>
                  </am3d:spPr>
                  <am3d:camera>
                    <am3d:pos x="0" y="0" z="5696351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904325" d="1000000"/>
                    <am3d:preTrans dx="0" dy="-12196367" dz="2246"/>
                    <am3d:scale>
                      <am3d:sx n="1000000" d="1000000"/>
                      <am3d:sy n="1000000" d="1000000"/>
                      <am3d:sz n="1000000" d="1000000"/>
                    </am3d:scale>
                    <am3d:rot ax="1005893" ay="266761" az="8026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39547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Трехмерная модель 13" descr="Знак равенства">
                <a:extLst>
                  <a:ext uri="{FF2B5EF4-FFF2-40B4-BE49-F238E27FC236}">
                    <a16:creationId xmlns:a16="http://schemas.microsoft.com/office/drawing/2014/main" id="{C12C0458-0956-C12E-E058-BC67EA7763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7878" y="3281275"/>
                <a:ext cx="2037326" cy="1287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5" name="Трехмерная модель 14" descr="Знак умножения">
                <a:extLst>
                  <a:ext uri="{FF2B5EF4-FFF2-40B4-BE49-F238E27FC236}">
                    <a16:creationId xmlns:a16="http://schemas.microsoft.com/office/drawing/2014/main" id="{E13AEB46-CC7C-7132-450E-263C2F912E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8202329"/>
                  </p:ext>
                </p:extLst>
              </p:nvPr>
            </p:nvGraphicFramePr>
            <p:xfrm>
              <a:off x="7177682" y="1723322"/>
              <a:ext cx="1188139" cy="1209423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188139" cy="1209423"/>
                    </a:xfrm>
                    <a:prstGeom prst="rect">
                      <a:avLst/>
                    </a:prstGeom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 ax="2035748" ay="1658093" az="1039750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60279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Трехмерная модель 14" descr="Знак умножения">
                <a:extLst>
                  <a:ext uri="{FF2B5EF4-FFF2-40B4-BE49-F238E27FC236}">
                    <a16:creationId xmlns:a16="http://schemas.microsoft.com/office/drawing/2014/main" id="{E13AEB46-CC7C-7132-450E-263C2F912E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7682" y="1723322"/>
                <a:ext cx="1188139" cy="1209423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ABCCDC9B-C77B-79ED-9D03-E240C78BDEB1}"/>
              </a:ext>
            </a:extLst>
          </p:cNvPr>
          <p:cNvSpPr/>
          <p:nvPr/>
        </p:nvSpPr>
        <p:spPr>
          <a:xfrm>
            <a:off x="1177180" y="1815725"/>
            <a:ext cx="3027406" cy="1032148"/>
          </a:xfrm>
          <a:prstGeom prst="roundRect">
            <a:avLst>
              <a:gd name="adj" fmla="val 4899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Вброс образовательной задачи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C425E2A-6736-14E5-95FB-9A3396C9D0EC}"/>
              </a:ext>
            </a:extLst>
          </p:cNvPr>
          <p:cNvSpPr/>
          <p:nvPr/>
        </p:nvSpPr>
        <p:spPr>
          <a:xfrm>
            <a:off x="5642088" y="1836846"/>
            <a:ext cx="1388907" cy="1032148"/>
          </a:xfrm>
          <a:prstGeom prst="roundRect">
            <a:avLst>
              <a:gd name="adj" fmla="val 4899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Туториал</a:t>
            </a:r>
            <a:endParaRPr lang="ru-RU" dirty="0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B6583D58-C106-F327-2C6D-4DC37F70EBF1}"/>
              </a:ext>
            </a:extLst>
          </p:cNvPr>
          <p:cNvSpPr/>
          <p:nvPr/>
        </p:nvSpPr>
        <p:spPr>
          <a:xfrm>
            <a:off x="8573234" y="1836846"/>
            <a:ext cx="1954723" cy="1032148"/>
          </a:xfrm>
          <a:prstGeom prst="roundRect">
            <a:avLst>
              <a:gd name="adj" fmla="val 4899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Инструменты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AA456B27-3B5B-AC53-4C78-7A5A7243B6BE}"/>
              </a:ext>
            </a:extLst>
          </p:cNvPr>
          <p:cNvSpPr/>
          <p:nvPr/>
        </p:nvSpPr>
        <p:spPr>
          <a:xfrm>
            <a:off x="1388137" y="4882664"/>
            <a:ext cx="3485073" cy="1032148"/>
          </a:xfrm>
          <a:prstGeom prst="roundRect">
            <a:avLst>
              <a:gd name="adj" fmla="val 4899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Решение задачи различными способами 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0" name="Трехмерная модель 19" descr="Плюс">
                <a:extLst>
                  <a:ext uri="{FF2B5EF4-FFF2-40B4-BE49-F238E27FC236}">
                    <a16:creationId xmlns:a16="http://schemas.microsoft.com/office/drawing/2014/main" id="{775CA93C-FBD6-7A1A-9556-887192AC4A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0572392"/>
                  </p:ext>
                </p:extLst>
              </p:nvPr>
            </p:nvGraphicFramePr>
            <p:xfrm>
              <a:off x="5676099" y="4861543"/>
              <a:ext cx="1071979" cy="105326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71979" cy="1053269"/>
                    </a:xfrm>
                    <a:prstGeom prst="rect">
                      <a:avLst/>
                    </a:prstGeom>
                  </am3d:spPr>
                  <am3d:camera>
                    <am3d:pos x="0" y="0" z="665945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1293" d="1000000"/>
                    <am3d:preTrans dx="39466" dy="-17999980" dz="144"/>
                    <am3d:scale>
                      <am3d:sx n="1000000" d="1000000"/>
                      <am3d:sy n="1000000" d="1000000"/>
                      <am3d:sz n="1000000" d="1000000"/>
                    </am3d:scale>
                    <am3d:rot ax="916158" ay="1550583" az="40717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52194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0" name="Трехмерная модель 19" descr="Плюс">
                <a:extLst>
                  <a:ext uri="{FF2B5EF4-FFF2-40B4-BE49-F238E27FC236}">
                    <a16:creationId xmlns:a16="http://schemas.microsoft.com/office/drawing/2014/main" id="{775CA93C-FBD6-7A1A-9556-887192AC4A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6099" y="4861543"/>
                <a:ext cx="1071979" cy="1053269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D58A2396-BA9B-9C20-030F-7C4B2776546E}"/>
              </a:ext>
            </a:extLst>
          </p:cNvPr>
          <p:cNvSpPr/>
          <p:nvPr/>
        </p:nvSpPr>
        <p:spPr>
          <a:xfrm>
            <a:off x="7771751" y="4882664"/>
            <a:ext cx="2493131" cy="1032148"/>
          </a:xfrm>
          <a:prstGeom prst="roundRect">
            <a:avLst>
              <a:gd name="adj" fmla="val 4899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Взаимообучение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10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56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D72D2D-F5D9-3739-A2CA-5677EED4062C}"/>
              </a:ext>
            </a:extLst>
          </p:cNvPr>
          <p:cNvSpPr txBox="1"/>
          <p:nvPr/>
        </p:nvSpPr>
        <p:spPr>
          <a:xfrm>
            <a:off x="3698532" y="258921"/>
            <a:ext cx="751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Геймификация </a:t>
            </a:r>
            <a:r>
              <a:rPr lang="ru-RU" sz="2800" b="0" i="1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 —  это когда игровые правила используют для достижения реальных целей. 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2397D-FFFC-5331-0ED2-489A295BE020}"/>
              </a:ext>
            </a:extLst>
          </p:cNvPr>
          <p:cNvSpPr txBox="1"/>
          <p:nvPr/>
        </p:nvSpPr>
        <p:spPr>
          <a:xfrm>
            <a:off x="2622209" y="2963903"/>
            <a:ext cx="3109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1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скучные задания 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1B04A-DD2A-4B5E-E7BF-ACEAA201CF3F}"/>
              </a:ext>
            </a:extLst>
          </p:cNvPr>
          <p:cNvSpPr txBox="1"/>
          <p:nvPr/>
        </p:nvSpPr>
        <p:spPr>
          <a:xfrm>
            <a:off x="5357169" y="2252650"/>
            <a:ext cx="284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1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интересными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315E0-8B7D-0E06-7A27-F5B2D117F313}"/>
              </a:ext>
            </a:extLst>
          </p:cNvPr>
          <p:cNvSpPr txBox="1"/>
          <p:nvPr/>
        </p:nvSpPr>
        <p:spPr>
          <a:xfrm>
            <a:off x="5314950" y="4198377"/>
            <a:ext cx="2140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1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избегаемое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38A6AC-CC09-1C8C-12DA-6DACDB1A5D68}"/>
              </a:ext>
            </a:extLst>
          </p:cNvPr>
          <p:cNvSpPr txBox="1"/>
          <p:nvPr/>
        </p:nvSpPr>
        <p:spPr>
          <a:xfrm>
            <a:off x="7455759" y="3225513"/>
            <a:ext cx="2432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1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желанным</a:t>
            </a:r>
            <a:endParaRPr lang="ru-RU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483DBC-E82E-70DD-A159-F9B55AB87789}"/>
              </a:ext>
            </a:extLst>
          </p:cNvPr>
          <p:cNvSpPr txBox="1"/>
          <p:nvPr/>
        </p:nvSpPr>
        <p:spPr>
          <a:xfrm>
            <a:off x="6675738" y="5773287"/>
            <a:ext cx="1968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1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сложное</a:t>
            </a:r>
            <a:endParaRPr lang="ru-RU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28D02-85B1-63D2-F2BB-EE1A3D6A8E7D}"/>
              </a:ext>
            </a:extLst>
          </p:cNvPr>
          <p:cNvSpPr txBox="1"/>
          <p:nvPr/>
        </p:nvSpPr>
        <p:spPr>
          <a:xfrm>
            <a:off x="9045146" y="4793385"/>
            <a:ext cx="2335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1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простым</a:t>
            </a:r>
            <a:endParaRPr lang="ru-RU" sz="3600" dirty="0"/>
          </a:p>
        </p:txBody>
      </p:sp>
      <p:pic>
        <p:nvPicPr>
          <p:cNvPr id="33" name="Рисунок 32" descr="Фрагменты головоломки">
            <a:extLst>
              <a:ext uri="{FF2B5EF4-FFF2-40B4-BE49-F238E27FC236}">
                <a16:creationId xmlns:a16="http://schemas.microsoft.com/office/drawing/2014/main" id="{C1C5C24C-E648-7196-9E4C-CEB8DD584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1437" y="998099"/>
            <a:ext cx="1479373" cy="1479373"/>
          </a:xfrm>
          <a:prstGeom prst="rect">
            <a:avLst/>
          </a:prstGeom>
        </p:spPr>
      </p:pic>
      <p:pic>
        <p:nvPicPr>
          <p:cNvPr id="35" name="Рисунок 34" descr="Профессор">
            <a:extLst>
              <a:ext uri="{FF2B5EF4-FFF2-40B4-BE49-F238E27FC236}">
                <a16:creationId xmlns:a16="http://schemas.microsoft.com/office/drawing/2014/main" id="{EC7B374B-9625-2E68-1DA4-70089A344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2987" y="2026356"/>
            <a:ext cx="1419484" cy="1419484"/>
          </a:xfrm>
          <a:prstGeom prst="rect">
            <a:avLst/>
          </a:prstGeom>
        </p:spPr>
      </p:pic>
      <p:pic>
        <p:nvPicPr>
          <p:cNvPr id="37" name="Рисунок 36" descr="Слепой">
            <a:extLst>
              <a:ext uri="{FF2B5EF4-FFF2-40B4-BE49-F238E27FC236}">
                <a16:creationId xmlns:a16="http://schemas.microsoft.com/office/drawing/2014/main" id="{4519E465-E466-657A-E752-D85911952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3661" y="4030390"/>
            <a:ext cx="1370310" cy="1370310"/>
          </a:xfrm>
          <a:prstGeom prst="rect">
            <a:avLst/>
          </a:prstGeom>
        </p:spPr>
      </p:pic>
      <p:pic>
        <p:nvPicPr>
          <p:cNvPr id="43" name="Рисунок 42" descr="Пьедестал">
            <a:extLst>
              <a:ext uri="{FF2B5EF4-FFF2-40B4-BE49-F238E27FC236}">
                <a16:creationId xmlns:a16="http://schemas.microsoft.com/office/drawing/2014/main" id="{6B13C1B5-2C0F-5C63-E718-9351E45437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0776" y="2217969"/>
            <a:ext cx="1663528" cy="1663528"/>
          </a:xfrm>
          <a:prstGeom prst="rect">
            <a:avLst/>
          </a:prstGeom>
        </p:spPr>
      </p:pic>
      <p:pic>
        <p:nvPicPr>
          <p:cNvPr id="45" name="Рисунок 44" descr="Робот">
            <a:extLst>
              <a:ext uri="{FF2B5EF4-FFF2-40B4-BE49-F238E27FC236}">
                <a16:creationId xmlns:a16="http://schemas.microsoft.com/office/drawing/2014/main" id="{49D7F4F4-03A2-660C-0F31-3151FBE7F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14951" y="4953741"/>
            <a:ext cx="1492942" cy="1492942"/>
          </a:xfrm>
          <a:prstGeom prst="rect">
            <a:avLst/>
          </a:prstGeom>
        </p:spPr>
      </p:pic>
      <p:pic>
        <p:nvPicPr>
          <p:cNvPr id="49" name="Рисунок 48" descr="Маркеры-галочки">
            <a:extLst>
              <a:ext uri="{FF2B5EF4-FFF2-40B4-BE49-F238E27FC236}">
                <a16:creationId xmlns:a16="http://schemas.microsoft.com/office/drawing/2014/main" id="{C687EB4A-EE72-A26B-6B71-B092A86C5D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70067" y="3814192"/>
            <a:ext cx="1291243" cy="1291243"/>
          </a:xfrm>
          <a:prstGeom prst="rect">
            <a:avLst/>
          </a:prstGeom>
        </p:spPr>
      </p:pic>
      <p:pic>
        <p:nvPicPr>
          <p:cNvPr id="51" name="Рисунок 50" descr="Справа налево (обратно)">
            <a:extLst>
              <a:ext uri="{FF2B5EF4-FFF2-40B4-BE49-F238E27FC236}">
                <a16:creationId xmlns:a16="http://schemas.microsoft.com/office/drawing/2014/main" id="{08804011-74E0-64CA-B908-8ED0F72BE4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99888" y="1799635"/>
            <a:ext cx="1604789" cy="1604789"/>
          </a:xfrm>
          <a:prstGeom prst="rect">
            <a:avLst/>
          </a:prstGeom>
        </p:spPr>
      </p:pic>
      <p:pic>
        <p:nvPicPr>
          <p:cNvPr id="52" name="Рисунок 51" descr="Справа налево (обратно)">
            <a:extLst>
              <a:ext uri="{FF2B5EF4-FFF2-40B4-BE49-F238E27FC236}">
                <a16:creationId xmlns:a16="http://schemas.microsoft.com/office/drawing/2014/main" id="{5DD8CF0E-3373-7CE5-FF74-1B776D81AE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27203" y="2890035"/>
            <a:ext cx="1604789" cy="1604789"/>
          </a:xfrm>
          <a:prstGeom prst="rect">
            <a:avLst/>
          </a:prstGeom>
        </p:spPr>
      </p:pic>
      <p:pic>
        <p:nvPicPr>
          <p:cNvPr id="53" name="Рисунок 52" descr="Справа налево (обратно)">
            <a:extLst>
              <a:ext uri="{FF2B5EF4-FFF2-40B4-BE49-F238E27FC236}">
                <a16:creationId xmlns:a16="http://schemas.microsoft.com/office/drawing/2014/main" id="{0085E314-A972-8F18-C867-4B4B6B1649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40762" y="4481948"/>
            <a:ext cx="1604789" cy="16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56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38D37-9A21-F33F-24FC-C7D34982C7D8}"/>
              </a:ext>
            </a:extLst>
          </p:cNvPr>
          <p:cNvSpPr txBox="1"/>
          <p:nvPr/>
        </p:nvSpPr>
        <p:spPr>
          <a:xfrm>
            <a:off x="5375189" y="654908"/>
            <a:ext cx="63760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Баллы</a:t>
            </a:r>
            <a:r>
              <a:rPr lang="ru-RU" sz="2800" dirty="0"/>
              <a:t> – вознаграждения, получаемые за совершение определенных действий в каком-либо процессе. </a:t>
            </a:r>
          </a:p>
          <a:p>
            <a:br>
              <a:rPr lang="ru-RU" sz="2800" dirty="0"/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Уровни</a:t>
            </a:r>
            <a:r>
              <a:rPr lang="ru-RU" sz="2800" dirty="0"/>
              <a:t> – статусы, которых участники могут достигать посредством своих действий в процессе. </a:t>
            </a:r>
          </a:p>
          <a:p>
            <a:br>
              <a:rPr lang="ru-RU" sz="2800" dirty="0"/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Интерактивные элементы </a:t>
            </a:r>
            <a:r>
              <a:rPr lang="ru-RU" sz="2800" dirty="0"/>
              <a:t>– всевозможные элементы визуализации процесса.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7D996B-A377-05DC-6317-71B83852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36" y="796011"/>
            <a:ext cx="4980772" cy="49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8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56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E3F2E-B67D-FE81-8818-EF35D95DC233}"/>
              </a:ext>
            </a:extLst>
          </p:cNvPr>
          <p:cNvSpPr txBox="1"/>
          <p:nvPr/>
        </p:nvSpPr>
        <p:spPr>
          <a:xfrm>
            <a:off x="5049745" y="86418"/>
            <a:ext cx="2373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"/>
              </a:rPr>
              <a:t>Сюжет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32599-A73A-5FD6-ED00-59924C5E3D7D}"/>
              </a:ext>
            </a:extLst>
          </p:cNvPr>
          <p:cNvSpPr txBox="1"/>
          <p:nvPr/>
        </p:nvSpPr>
        <p:spPr>
          <a:xfrm>
            <a:off x="5202149" y="3429000"/>
            <a:ext cx="54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"/>
              </a:rPr>
              <a:t>Задачи = </a:t>
            </a:r>
            <a:r>
              <a:rPr lang="ru-RU" sz="4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испытания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048AC-595D-C446-FA3F-1813A94AA528}"/>
              </a:ext>
            </a:extLst>
          </p:cNvPr>
          <p:cNvSpPr txBox="1"/>
          <p:nvPr/>
        </p:nvSpPr>
        <p:spPr>
          <a:xfrm>
            <a:off x="5345985" y="1744009"/>
            <a:ext cx="600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</a:rPr>
              <a:t>П</a:t>
            </a:r>
            <a:r>
              <a:rPr lang="ru-RU" sz="4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равила игрового мира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CE7767-1E11-9E99-B194-49FB056D04AC}"/>
              </a:ext>
            </a:extLst>
          </p:cNvPr>
          <p:cNvSpPr txBox="1"/>
          <p:nvPr/>
        </p:nvSpPr>
        <p:spPr>
          <a:xfrm>
            <a:off x="1565098" y="4857309"/>
            <a:ext cx="54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</a:rPr>
              <a:t>Р</a:t>
            </a:r>
            <a:r>
              <a:rPr lang="ru-RU" sz="4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оли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EB1CC8-C275-72B1-92C8-83813A985A8F}"/>
              </a:ext>
            </a:extLst>
          </p:cNvPr>
          <p:cNvSpPr txBox="1"/>
          <p:nvPr/>
        </p:nvSpPr>
        <p:spPr>
          <a:xfrm>
            <a:off x="8409396" y="62109"/>
            <a:ext cx="2373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</a:rPr>
              <a:t>Ц</a:t>
            </a:r>
            <a:r>
              <a:rPr lang="ru-RU" sz="4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ели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E956F5-6CF5-10DA-9694-F814A6A5E931}"/>
              </a:ext>
            </a:extLst>
          </p:cNvPr>
          <p:cNvSpPr txBox="1"/>
          <p:nvPr/>
        </p:nvSpPr>
        <p:spPr>
          <a:xfrm>
            <a:off x="2085654" y="794304"/>
            <a:ext cx="935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«Изучить ядерное оружие и его боевые свойства» — так себе игровая цель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B3162C-E0AB-4E77-0B1D-EA3F38B189CC}"/>
              </a:ext>
            </a:extLst>
          </p:cNvPr>
          <p:cNvSpPr txBox="1"/>
          <p:nvPr/>
        </p:nvSpPr>
        <p:spPr>
          <a:xfrm>
            <a:off x="6096000" y="1354229"/>
            <a:ext cx="629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«в мире началась ядерная война» будоражит больше.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6BA003-ADCD-9BEC-9A4B-F58FE8C1F0A7}"/>
              </a:ext>
            </a:extLst>
          </p:cNvPr>
          <p:cNvSpPr txBox="1"/>
          <p:nvPr/>
        </p:nvSpPr>
        <p:spPr>
          <a:xfrm>
            <a:off x="5202149" y="4212404"/>
            <a:ext cx="6469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Например, «составьте список вещей, которые возьмете с собой при эвакуации». За счет такого подхода дети больше запомнят из теории. 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351BEE-CC03-2B16-0FAE-1126841FDF47}"/>
              </a:ext>
            </a:extLst>
          </p:cNvPr>
          <p:cNvSpPr txBox="1"/>
          <p:nvPr/>
        </p:nvSpPr>
        <p:spPr>
          <a:xfrm>
            <a:off x="3395607" y="5486825"/>
            <a:ext cx="6200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«решил контрольную, сдал тетрадь учителю»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825FC21-C575-2027-A288-CF3FD3FE2C46}"/>
              </a:ext>
            </a:extLst>
          </p:cNvPr>
          <p:cNvCxnSpPr/>
          <p:nvPr/>
        </p:nvCxnSpPr>
        <p:spPr>
          <a:xfrm flipV="1">
            <a:off x="3914454" y="5363110"/>
            <a:ext cx="3994935" cy="565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9C3D259-8CF4-6417-7409-408B4A618B00}"/>
              </a:ext>
            </a:extLst>
          </p:cNvPr>
          <p:cNvCxnSpPr>
            <a:cxnSpLocks/>
          </p:cNvCxnSpPr>
          <p:nvPr/>
        </p:nvCxnSpPr>
        <p:spPr>
          <a:xfrm>
            <a:off x="4272338" y="5428137"/>
            <a:ext cx="3371635" cy="5517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28B4F3-F7C1-534A-9850-45155B04600E}"/>
              </a:ext>
            </a:extLst>
          </p:cNvPr>
          <p:cNvSpPr txBox="1"/>
          <p:nvPr/>
        </p:nvSpPr>
        <p:spPr>
          <a:xfrm>
            <a:off x="5401636" y="6239518"/>
            <a:ext cx="2944403" cy="36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Группа: методы решения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A60483-3E82-04B2-ABBA-39E14986C562}"/>
              </a:ext>
            </a:extLst>
          </p:cNvPr>
          <p:cNvSpPr txBox="1"/>
          <p:nvPr/>
        </p:nvSpPr>
        <p:spPr>
          <a:xfrm>
            <a:off x="8911974" y="6242623"/>
            <a:ext cx="2944403" cy="36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Группа: данные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980A6F0-D7D5-FC47-9AD2-B504F8B1A41E}"/>
              </a:ext>
            </a:extLst>
          </p:cNvPr>
          <p:cNvCxnSpPr>
            <a:endCxn id="23" idx="1"/>
          </p:cNvCxnSpPr>
          <p:nvPr/>
        </p:nvCxnSpPr>
        <p:spPr>
          <a:xfrm>
            <a:off x="8085762" y="6424453"/>
            <a:ext cx="826212" cy="31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47DF3C-51D6-099F-9846-DB645B83D8BA}"/>
              </a:ext>
            </a:extLst>
          </p:cNvPr>
          <p:cNvSpPr txBox="1"/>
          <p:nvPr/>
        </p:nvSpPr>
        <p:spPr>
          <a:xfrm>
            <a:off x="439221" y="2466216"/>
            <a:ext cx="5314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Например, с каждым пройденным испытанием игроки обретают новые способности. Или для продвижения вперед нужно собрать определенное количество ресурсов.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389EB5-61AB-9283-A1F9-E5BA8325285F}"/>
              </a:ext>
            </a:extLst>
          </p:cNvPr>
          <p:cNvSpPr txBox="1"/>
          <p:nvPr/>
        </p:nvSpPr>
        <p:spPr>
          <a:xfrm>
            <a:off x="6430767" y="2481896"/>
            <a:ext cx="57612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Все поступки игроков должны иметь последствия. Еще лучше, если от их выбора будет зависеть ход истории. Развилка в сюжете — тоже мощный прием.</a:t>
            </a:r>
            <a:endParaRPr lang="ru-RU" dirty="0"/>
          </a:p>
        </p:txBody>
      </p:sp>
      <p:sp>
        <p:nvSpPr>
          <p:cNvPr id="30" name="Стрелка вправо 29">
            <a:extLst>
              <a:ext uri="{FF2B5EF4-FFF2-40B4-BE49-F238E27FC236}">
                <a16:creationId xmlns:a16="http://schemas.microsoft.com/office/drawing/2014/main" id="{3A2A046C-84F2-FC83-5B8E-5F2F4382E1E7}"/>
              </a:ext>
            </a:extLst>
          </p:cNvPr>
          <p:cNvSpPr/>
          <p:nvPr/>
        </p:nvSpPr>
        <p:spPr>
          <a:xfrm>
            <a:off x="7088740" y="356178"/>
            <a:ext cx="1658419" cy="23122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0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560"/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A8D831E-D671-EAD1-757D-9F94990BCEA2}"/>
              </a:ext>
            </a:extLst>
          </p:cNvPr>
          <p:cNvSpPr txBox="1"/>
          <p:nvPr/>
        </p:nvSpPr>
        <p:spPr>
          <a:xfrm>
            <a:off x="4353673" y="92735"/>
            <a:ext cx="6097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-228600" algn="ctr">
              <a:tabLst>
                <a:tab pos="45720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игр на уроках с использованием телефонов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44533-F605-1AB7-7E81-34F303BA1F76}"/>
              </a:ext>
            </a:extLst>
          </p:cNvPr>
          <p:cNvSpPr txBox="1"/>
          <p:nvPr/>
        </p:nvSpPr>
        <p:spPr>
          <a:xfrm>
            <a:off x="5291191" y="1222625"/>
            <a:ext cx="65651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4046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3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Дети — группа астронавтов, исследующих Марс. Собрав образцы, им нужно провести химические исследования в портативной лаборатории </a:t>
            </a:r>
            <a:r>
              <a:rPr lang="ru-RU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Chemist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32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 может быть другим. Главное придумать, какую практическую цель имеет опыт в рамках игрового мира.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82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495</Words>
  <Application>Microsoft Macintosh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Georgia</vt:lpstr>
      <vt:lpstr>Roboto</vt:lpstr>
      <vt:lpstr>Times New Roman</vt:lpstr>
      <vt:lpstr>Тема Office</vt:lpstr>
      <vt:lpstr>Содержание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технологии</dc:title>
  <dc:creator>Жанна Евгеньевна Колюхова</dc:creator>
  <cp:lastModifiedBy>Жанна Евгеньевна Колюхова</cp:lastModifiedBy>
  <cp:revision>4</cp:revision>
  <dcterms:created xsi:type="dcterms:W3CDTF">2023-04-01T13:33:10Z</dcterms:created>
  <dcterms:modified xsi:type="dcterms:W3CDTF">2023-04-01T14:57:56Z</dcterms:modified>
</cp:coreProperties>
</file>