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95" r:id="rId4"/>
    <p:sldId id="283" r:id="rId5"/>
    <p:sldId id="298" r:id="rId6"/>
    <p:sldId id="284" r:id="rId7"/>
    <p:sldId id="306" r:id="rId8"/>
    <p:sldId id="286" r:id="rId9"/>
    <p:sldId id="301" r:id="rId10"/>
    <p:sldId id="288" r:id="rId11"/>
    <p:sldId id="289" r:id="rId12"/>
    <p:sldId id="30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5920B-8EE7-4A89-8017-0993F158DC4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DC465B7-233E-4ADD-9223-3DA70635A154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/>
            <a:t>ТЕМА</a:t>
          </a:r>
        </a:p>
      </dgm:t>
    </dgm:pt>
    <dgm:pt modelId="{1CCD82E0-4F65-415A-B660-3B73ED6183F2}" type="parTrans" cxnId="{DB8A2AFC-F276-4431-AE95-E50F3C087C64}">
      <dgm:prSet/>
      <dgm:spPr/>
      <dgm:t>
        <a:bodyPr/>
        <a:lstStyle/>
        <a:p>
          <a:endParaRPr lang="ru-RU"/>
        </a:p>
      </dgm:t>
    </dgm:pt>
    <dgm:pt modelId="{D042C69E-C552-4C91-99B4-CBCB20DA3350}" type="sibTrans" cxnId="{DB8A2AFC-F276-4431-AE95-E50F3C087C64}">
      <dgm:prSet/>
      <dgm:spPr/>
      <dgm:t>
        <a:bodyPr/>
        <a:lstStyle/>
        <a:p>
          <a:endParaRPr lang="ru-RU"/>
        </a:p>
      </dgm:t>
    </dgm:pt>
    <dgm:pt modelId="{959DE701-F6D8-4A91-9F10-468E3630D118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/>
            <a:t>АКТУАЛЬНОСТЬ</a:t>
          </a:r>
        </a:p>
      </dgm:t>
    </dgm:pt>
    <dgm:pt modelId="{33A7AF04-2AE2-45A4-933C-C1484EFD19A7}" type="parTrans" cxnId="{38B2C393-9D9C-4239-9E39-E4441B48BC18}">
      <dgm:prSet/>
      <dgm:spPr/>
      <dgm:t>
        <a:bodyPr/>
        <a:lstStyle/>
        <a:p>
          <a:endParaRPr lang="ru-RU"/>
        </a:p>
      </dgm:t>
    </dgm:pt>
    <dgm:pt modelId="{48A12BF4-64F7-46F1-B345-A81E5C01C09B}" type="sibTrans" cxnId="{38B2C393-9D9C-4239-9E39-E4441B48BC18}">
      <dgm:prSet/>
      <dgm:spPr/>
      <dgm:t>
        <a:bodyPr/>
        <a:lstStyle/>
        <a:p>
          <a:endParaRPr lang="ru-RU"/>
        </a:p>
      </dgm:t>
    </dgm:pt>
    <dgm:pt modelId="{886DB494-3B22-4FBF-899E-543583C5214C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/>
            <a:t>АСПЕКТ ПРОБЛЕМЫ</a:t>
          </a:r>
        </a:p>
      </dgm:t>
    </dgm:pt>
    <dgm:pt modelId="{0E740910-30FF-4887-8F07-8A285041A58A}" type="parTrans" cxnId="{483E8D30-2DDA-44A2-9A0D-A1BF5559AB42}">
      <dgm:prSet/>
      <dgm:spPr/>
      <dgm:t>
        <a:bodyPr/>
        <a:lstStyle/>
        <a:p>
          <a:endParaRPr lang="ru-RU"/>
        </a:p>
      </dgm:t>
    </dgm:pt>
    <dgm:pt modelId="{9611F40C-EE99-4B7C-B92A-A0841BA9C855}" type="sibTrans" cxnId="{483E8D30-2DDA-44A2-9A0D-A1BF5559AB42}">
      <dgm:prSet/>
      <dgm:spPr/>
      <dgm:t>
        <a:bodyPr/>
        <a:lstStyle/>
        <a:p>
          <a:endParaRPr lang="ru-RU"/>
        </a:p>
      </dgm:t>
    </dgm:pt>
    <dgm:pt modelId="{168D328C-BE2A-4CED-924D-7D5F263C1146}" type="pres">
      <dgm:prSet presAssocID="{BB05920B-8EE7-4A89-8017-0993F158DC4F}" presName="Name0" presStyleCnt="0">
        <dgm:presLayoutVars>
          <dgm:dir/>
          <dgm:animLvl val="lvl"/>
          <dgm:resizeHandles val="exact"/>
        </dgm:presLayoutVars>
      </dgm:prSet>
      <dgm:spPr/>
    </dgm:pt>
    <dgm:pt modelId="{028B6FEF-9C4C-40EB-B11D-5D9B514DA10F}" type="pres">
      <dgm:prSet presAssocID="{1DC465B7-233E-4ADD-9223-3DA70635A15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815B99A-2E9C-492A-8016-7762F303B103}" type="pres">
      <dgm:prSet presAssocID="{D042C69E-C552-4C91-99B4-CBCB20DA3350}" presName="parTxOnlySpace" presStyleCnt="0"/>
      <dgm:spPr/>
    </dgm:pt>
    <dgm:pt modelId="{BB5D4EF9-0DB6-4137-B640-82EC60185FC7}" type="pres">
      <dgm:prSet presAssocID="{959DE701-F6D8-4A91-9F10-468E3630D11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FB5E07F-1D36-4AB0-B5BE-6BFFA8D32641}" type="pres">
      <dgm:prSet presAssocID="{48A12BF4-64F7-46F1-B345-A81E5C01C09B}" presName="parTxOnlySpace" presStyleCnt="0"/>
      <dgm:spPr/>
    </dgm:pt>
    <dgm:pt modelId="{0985BC4A-5BC0-408E-A689-9F15E24DDDC8}" type="pres">
      <dgm:prSet presAssocID="{886DB494-3B22-4FBF-899E-543583C5214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483E8D30-2DDA-44A2-9A0D-A1BF5559AB42}" srcId="{BB05920B-8EE7-4A89-8017-0993F158DC4F}" destId="{886DB494-3B22-4FBF-899E-543583C5214C}" srcOrd="2" destOrd="0" parTransId="{0E740910-30FF-4887-8F07-8A285041A58A}" sibTransId="{9611F40C-EE99-4B7C-B92A-A0841BA9C855}"/>
    <dgm:cxn modelId="{C3BCEC84-3B84-4034-9BC9-67686DD6A17B}" type="presOf" srcId="{BB05920B-8EE7-4A89-8017-0993F158DC4F}" destId="{168D328C-BE2A-4CED-924D-7D5F263C1146}" srcOrd="0" destOrd="0" presId="urn:microsoft.com/office/officeart/2005/8/layout/chevron1"/>
    <dgm:cxn modelId="{94B9808B-8222-4FA6-BE61-9BB111574159}" type="presOf" srcId="{886DB494-3B22-4FBF-899E-543583C5214C}" destId="{0985BC4A-5BC0-408E-A689-9F15E24DDDC8}" srcOrd="0" destOrd="0" presId="urn:microsoft.com/office/officeart/2005/8/layout/chevron1"/>
    <dgm:cxn modelId="{38B2C393-9D9C-4239-9E39-E4441B48BC18}" srcId="{BB05920B-8EE7-4A89-8017-0993F158DC4F}" destId="{959DE701-F6D8-4A91-9F10-468E3630D118}" srcOrd="1" destOrd="0" parTransId="{33A7AF04-2AE2-45A4-933C-C1484EFD19A7}" sibTransId="{48A12BF4-64F7-46F1-B345-A81E5C01C09B}"/>
    <dgm:cxn modelId="{25D927D9-4D42-47A8-93F4-E1A392F04522}" type="presOf" srcId="{959DE701-F6D8-4A91-9F10-468E3630D118}" destId="{BB5D4EF9-0DB6-4137-B640-82EC60185FC7}" srcOrd="0" destOrd="0" presId="urn:microsoft.com/office/officeart/2005/8/layout/chevron1"/>
    <dgm:cxn modelId="{DB8A2AFC-F276-4431-AE95-E50F3C087C64}" srcId="{BB05920B-8EE7-4A89-8017-0993F158DC4F}" destId="{1DC465B7-233E-4ADD-9223-3DA70635A154}" srcOrd="0" destOrd="0" parTransId="{1CCD82E0-4F65-415A-B660-3B73ED6183F2}" sibTransId="{D042C69E-C552-4C91-99B4-CBCB20DA3350}"/>
    <dgm:cxn modelId="{64CB89FF-0497-4368-9CA4-B9AB68CAB184}" type="presOf" srcId="{1DC465B7-233E-4ADD-9223-3DA70635A154}" destId="{028B6FEF-9C4C-40EB-B11D-5D9B514DA10F}" srcOrd="0" destOrd="0" presId="urn:microsoft.com/office/officeart/2005/8/layout/chevron1"/>
    <dgm:cxn modelId="{B25EC6B7-9CF4-465B-9BCB-A6C85D8996B1}" type="presParOf" srcId="{168D328C-BE2A-4CED-924D-7D5F263C1146}" destId="{028B6FEF-9C4C-40EB-B11D-5D9B514DA10F}" srcOrd="0" destOrd="0" presId="urn:microsoft.com/office/officeart/2005/8/layout/chevron1"/>
    <dgm:cxn modelId="{59DFA780-D581-48A3-AECC-305F7B4C18BA}" type="presParOf" srcId="{168D328C-BE2A-4CED-924D-7D5F263C1146}" destId="{B815B99A-2E9C-492A-8016-7762F303B103}" srcOrd="1" destOrd="0" presId="urn:microsoft.com/office/officeart/2005/8/layout/chevron1"/>
    <dgm:cxn modelId="{3C459BCC-974F-4A3D-802A-2EEBBEAFC059}" type="presParOf" srcId="{168D328C-BE2A-4CED-924D-7D5F263C1146}" destId="{BB5D4EF9-0DB6-4137-B640-82EC60185FC7}" srcOrd="2" destOrd="0" presId="urn:microsoft.com/office/officeart/2005/8/layout/chevron1"/>
    <dgm:cxn modelId="{826CE645-D02D-467A-9191-092BEAF04591}" type="presParOf" srcId="{168D328C-BE2A-4CED-924D-7D5F263C1146}" destId="{3FB5E07F-1D36-4AB0-B5BE-6BFFA8D32641}" srcOrd="3" destOrd="0" presId="urn:microsoft.com/office/officeart/2005/8/layout/chevron1"/>
    <dgm:cxn modelId="{8A2EBFA8-7560-4798-81C5-4FEEE2514FB3}" type="presParOf" srcId="{168D328C-BE2A-4CED-924D-7D5F263C1146}" destId="{0985BC4A-5BC0-408E-A689-9F15E24DDDC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05920B-8EE7-4A89-8017-0993F158DC4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DC465B7-233E-4ADD-9223-3DA70635A154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/>
            <a:t>АРГУМЕНТ</a:t>
          </a:r>
        </a:p>
      </dgm:t>
    </dgm:pt>
    <dgm:pt modelId="{1CCD82E0-4F65-415A-B660-3B73ED6183F2}" type="parTrans" cxnId="{DB8A2AFC-F276-4431-AE95-E50F3C087C64}">
      <dgm:prSet/>
      <dgm:spPr/>
      <dgm:t>
        <a:bodyPr/>
        <a:lstStyle/>
        <a:p>
          <a:endParaRPr lang="ru-RU"/>
        </a:p>
      </dgm:t>
    </dgm:pt>
    <dgm:pt modelId="{D042C69E-C552-4C91-99B4-CBCB20DA3350}" type="sibTrans" cxnId="{DB8A2AFC-F276-4431-AE95-E50F3C087C64}">
      <dgm:prSet/>
      <dgm:spPr/>
      <dgm:t>
        <a:bodyPr/>
        <a:lstStyle/>
        <a:p>
          <a:endParaRPr lang="ru-RU"/>
        </a:p>
      </dgm:t>
    </dgm:pt>
    <dgm:pt modelId="{959DE701-F6D8-4A91-9F10-468E3630D118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/>
            <a:t>ДОКАЗАТЕЛЬСТВО</a:t>
          </a:r>
        </a:p>
      </dgm:t>
    </dgm:pt>
    <dgm:pt modelId="{33A7AF04-2AE2-45A4-933C-C1484EFD19A7}" type="parTrans" cxnId="{38B2C393-9D9C-4239-9E39-E4441B48BC18}">
      <dgm:prSet/>
      <dgm:spPr/>
      <dgm:t>
        <a:bodyPr/>
        <a:lstStyle/>
        <a:p>
          <a:endParaRPr lang="ru-RU"/>
        </a:p>
      </dgm:t>
    </dgm:pt>
    <dgm:pt modelId="{48A12BF4-64F7-46F1-B345-A81E5C01C09B}" type="sibTrans" cxnId="{38B2C393-9D9C-4239-9E39-E4441B48BC18}">
      <dgm:prSet/>
      <dgm:spPr/>
      <dgm:t>
        <a:bodyPr/>
        <a:lstStyle/>
        <a:p>
          <a:endParaRPr lang="ru-RU"/>
        </a:p>
      </dgm:t>
    </dgm:pt>
    <dgm:pt modelId="{168D328C-BE2A-4CED-924D-7D5F263C1146}" type="pres">
      <dgm:prSet presAssocID="{BB05920B-8EE7-4A89-8017-0993F158DC4F}" presName="Name0" presStyleCnt="0">
        <dgm:presLayoutVars>
          <dgm:dir/>
          <dgm:animLvl val="lvl"/>
          <dgm:resizeHandles val="exact"/>
        </dgm:presLayoutVars>
      </dgm:prSet>
      <dgm:spPr/>
    </dgm:pt>
    <dgm:pt modelId="{028B6FEF-9C4C-40EB-B11D-5D9B514DA10F}" type="pres">
      <dgm:prSet presAssocID="{1DC465B7-233E-4ADD-9223-3DA70635A154}" presName="parTxOnly" presStyleLbl="node1" presStyleIdx="0" presStyleCnt="2" custLinFactX="-1949" custLinFactNeighborX="-100000" custLinFactNeighborY="67674">
        <dgm:presLayoutVars>
          <dgm:chMax val="0"/>
          <dgm:chPref val="0"/>
          <dgm:bulletEnabled val="1"/>
        </dgm:presLayoutVars>
      </dgm:prSet>
      <dgm:spPr/>
    </dgm:pt>
    <dgm:pt modelId="{B815B99A-2E9C-492A-8016-7762F303B103}" type="pres">
      <dgm:prSet presAssocID="{D042C69E-C552-4C91-99B4-CBCB20DA3350}" presName="parTxOnlySpace" presStyleCnt="0"/>
      <dgm:spPr/>
    </dgm:pt>
    <dgm:pt modelId="{BB5D4EF9-0DB6-4137-B640-82EC60185FC7}" type="pres">
      <dgm:prSet presAssocID="{959DE701-F6D8-4A91-9F10-468E3630D118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20E1F804-F8D2-4A6F-AD9A-76CAA2896F7D}" type="presOf" srcId="{BB05920B-8EE7-4A89-8017-0993F158DC4F}" destId="{168D328C-BE2A-4CED-924D-7D5F263C1146}" srcOrd="0" destOrd="0" presId="urn:microsoft.com/office/officeart/2005/8/layout/chevron1"/>
    <dgm:cxn modelId="{38B2C393-9D9C-4239-9E39-E4441B48BC18}" srcId="{BB05920B-8EE7-4A89-8017-0993F158DC4F}" destId="{959DE701-F6D8-4A91-9F10-468E3630D118}" srcOrd="1" destOrd="0" parTransId="{33A7AF04-2AE2-45A4-933C-C1484EFD19A7}" sibTransId="{48A12BF4-64F7-46F1-B345-A81E5C01C09B}"/>
    <dgm:cxn modelId="{EC8F2FE7-2499-4A6A-B523-DCCDFE192921}" type="presOf" srcId="{959DE701-F6D8-4A91-9F10-468E3630D118}" destId="{BB5D4EF9-0DB6-4137-B640-82EC60185FC7}" srcOrd="0" destOrd="0" presId="urn:microsoft.com/office/officeart/2005/8/layout/chevron1"/>
    <dgm:cxn modelId="{3998FFF1-DE18-4314-8F1D-E9F53C962FB1}" type="presOf" srcId="{1DC465B7-233E-4ADD-9223-3DA70635A154}" destId="{028B6FEF-9C4C-40EB-B11D-5D9B514DA10F}" srcOrd="0" destOrd="0" presId="urn:microsoft.com/office/officeart/2005/8/layout/chevron1"/>
    <dgm:cxn modelId="{DB8A2AFC-F276-4431-AE95-E50F3C087C64}" srcId="{BB05920B-8EE7-4A89-8017-0993F158DC4F}" destId="{1DC465B7-233E-4ADD-9223-3DA70635A154}" srcOrd="0" destOrd="0" parTransId="{1CCD82E0-4F65-415A-B660-3B73ED6183F2}" sibTransId="{D042C69E-C552-4C91-99B4-CBCB20DA3350}"/>
    <dgm:cxn modelId="{733B5D8F-307C-4755-8655-9DAAA1CB64A6}" type="presParOf" srcId="{168D328C-BE2A-4CED-924D-7D5F263C1146}" destId="{028B6FEF-9C4C-40EB-B11D-5D9B514DA10F}" srcOrd="0" destOrd="0" presId="urn:microsoft.com/office/officeart/2005/8/layout/chevron1"/>
    <dgm:cxn modelId="{A1266122-8C52-4DA5-B1F7-25001EB73B39}" type="presParOf" srcId="{168D328C-BE2A-4CED-924D-7D5F263C1146}" destId="{B815B99A-2E9C-492A-8016-7762F303B103}" srcOrd="1" destOrd="0" presId="urn:microsoft.com/office/officeart/2005/8/layout/chevron1"/>
    <dgm:cxn modelId="{FAEB3499-5FDF-4AA0-958E-02A6D276CFB3}" type="presParOf" srcId="{168D328C-BE2A-4CED-924D-7D5F263C1146}" destId="{BB5D4EF9-0DB6-4137-B640-82EC60185FC7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B6FEF-9C4C-40EB-B11D-5D9B514DA10F}">
      <dsp:nvSpPr>
        <dsp:cNvPr id="0" name=""/>
        <dsp:cNvSpPr/>
      </dsp:nvSpPr>
      <dsp:spPr>
        <a:xfrm>
          <a:off x="3269" y="1440971"/>
          <a:ext cx="3983821" cy="159352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ТЕМА</a:t>
          </a:r>
        </a:p>
      </dsp:txBody>
      <dsp:txXfrm>
        <a:off x="800033" y="1440971"/>
        <a:ext cx="2390293" cy="1593528"/>
      </dsp:txXfrm>
    </dsp:sp>
    <dsp:sp modelId="{BB5D4EF9-0DB6-4137-B640-82EC60185FC7}">
      <dsp:nvSpPr>
        <dsp:cNvPr id="0" name=""/>
        <dsp:cNvSpPr/>
      </dsp:nvSpPr>
      <dsp:spPr>
        <a:xfrm>
          <a:off x="3588709" y="1440971"/>
          <a:ext cx="3983821" cy="159352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АКТУАЛЬНОСТЬ</a:t>
          </a:r>
        </a:p>
      </dsp:txBody>
      <dsp:txXfrm>
        <a:off x="4385473" y="1440971"/>
        <a:ext cx="2390293" cy="1593528"/>
      </dsp:txXfrm>
    </dsp:sp>
    <dsp:sp modelId="{0985BC4A-5BC0-408E-A689-9F15E24DDDC8}">
      <dsp:nvSpPr>
        <dsp:cNvPr id="0" name=""/>
        <dsp:cNvSpPr/>
      </dsp:nvSpPr>
      <dsp:spPr>
        <a:xfrm>
          <a:off x="7174148" y="1440971"/>
          <a:ext cx="3983821" cy="159352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АСПЕКТ ПРОБЛЕМЫ</a:t>
          </a:r>
        </a:p>
      </dsp:txBody>
      <dsp:txXfrm>
        <a:off x="7970912" y="1440971"/>
        <a:ext cx="2390293" cy="15935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B6FEF-9C4C-40EB-B11D-5D9B514DA10F}">
      <dsp:nvSpPr>
        <dsp:cNvPr id="0" name=""/>
        <dsp:cNvSpPr/>
      </dsp:nvSpPr>
      <dsp:spPr>
        <a:xfrm>
          <a:off x="0" y="0"/>
          <a:ext cx="5864010" cy="2176896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АРГУМЕНТ</a:t>
          </a:r>
        </a:p>
      </dsp:txBody>
      <dsp:txXfrm>
        <a:off x="1088448" y="0"/>
        <a:ext cx="3687114" cy="2176896"/>
      </dsp:txXfrm>
    </dsp:sp>
    <dsp:sp modelId="{BB5D4EF9-0DB6-4137-B640-82EC60185FC7}">
      <dsp:nvSpPr>
        <dsp:cNvPr id="0" name=""/>
        <dsp:cNvSpPr/>
      </dsp:nvSpPr>
      <dsp:spPr>
        <a:xfrm>
          <a:off x="5287419" y="0"/>
          <a:ext cx="5864010" cy="2176896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ДОКАЗАТЕЛЬСТВО</a:t>
          </a:r>
        </a:p>
      </dsp:txBody>
      <dsp:txXfrm>
        <a:off x="6375867" y="0"/>
        <a:ext cx="3687114" cy="2176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31370-20F8-4F34-AEC4-1B36A27E5855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97107-5E75-4039-9DEA-3F741EC3A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47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altLang="ru-RU"/>
              <a:t>Представление команд; использование необычного вопроса, сравнения; постановка множества вопросов по ряду проблем; по формату;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9C5CFA-8EFF-4A05-A88E-BEAB2D27D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AB17FD-7E5C-4BEB-9E4A-11F9838B7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21B30C-32C3-4A2B-8346-D34112116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3724-626D-4810-9C81-91B8ACF77AAC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93D076-A61E-4389-9CD3-EA9F78CD2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80AAE5-2E0C-4C4F-9055-4E5FA160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400-479D-4F7A-A5D3-5F66774EF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0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7C94A-4367-4352-8204-BCC9409D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97523E-8CEF-4CBB-9E35-A40F57ED0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9E07EF-AD06-446A-ACAA-80756D275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3724-626D-4810-9C81-91B8ACF77AAC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351E49-F69E-4204-BF33-D347796D1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9D6959-AC84-4908-A8E2-D7D1F5B55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400-479D-4F7A-A5D3-5F66774EF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30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F8B9FBB-7D02-4FCA-91EC-3B4C54E39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DE50871-BCDD-4ABE-950F-AF03A8C62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591AD5-A8AB-4842-92C4-959204E9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3724-626D-4810-9C81-91B8ACF77AAC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9A02B5-9265-41FC-A9E9-2094F147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578B3C-337A-475D-8AD1-17972265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400-479D-4F7A-A5D3-5F66774EF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54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40"/>
            <a:ext cx="10972801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DF442-A907-46FC-9AA4-C767F679E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01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65E55A-2860-4DE9-A028-8E54ABE6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DA2859-DABF-42AB-B5F2-7664EFA0A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0156C8-A104-4E4D-A620-B1A1E9104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3724-626D-4810-9C81-91B8ACF77AAC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059B2C-7B50-4AC7-ACB3-6B3D97212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CC7D8B-64CB-4B7D-A39A-3D06464B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400-479D-4F7A-A5D3-5F66774EF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197648-33BF-44D4-9D54-31F8A68C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BAC5F2-9A66-440B-B132-487294645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B03D8F-3A98-48D8-A456-74DC7D999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3724-626D-4810-9C81-91B8ACF77AAC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53D0BE-B0CA-4AC9-8DE1-FF259B32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7B8A9F-ABAB-41C1-85BB-551484A0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400-479D-4F7A-A5D3-5F66774EF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09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EBC5A-75F0-4F13-83EA-40075FD0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BDFC99-AA94-498A-9434-D0E73D5A4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778614-9899-48DB-9255-5A8267316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92A4BF-7184-4459-9936-CEFB59E79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3724-626D-4810-9C81-91B8ACF77AAC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980450-DE0E-4BEE-9547-95AAC5FF1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C339B9-8C04-416B-ADAB-30115CC23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400-479D-4F7A-A5D3-5F66774EF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27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73DBD-6914-43D3-AE76-B1644968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6E096D-684B-41C9-A240-B00CA7FF5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D969C6-B1B4-4677-9E69-97F90E01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F4C511-1B0D-46A5-B3D8-529981C2D6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20CE22E-5C2C-4C0E-9A9C-BDFEDAAAD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C378E05-73A6-419B-B428-6D62BA994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3724-626D-4810-9C81-91B8ACF77AAC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462CA3A-020A-4B01-BAC8-41F1BBE68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F701B2C-F194-4AB0-A863-DB6AD9E3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400-479D-4F7A-A5D3-5F66774EF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11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CC9A50-252E-40DC-8B8D-7A002212E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EE20C4D-F194-4441-BD94-5D497ABD4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3724-626D-4810-9C81-91B8ACF77AAC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4DF060-2E09-46FA-9E94-97DE26EE6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A4B006-BAAE-40B0-B2DF-9FA79BB3D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400-479D-4F7A-A5D3-5F66774EF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0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2D71943-8B4E-41A9-806E-D1B09745D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3724-626D-4810-9C81-91B8ACF77AAC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15D4B35-B2C7-478E-B895-3BAB26DC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DD14315-0A62-4ECB-84ED-563813DEF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400-479D-4F7A-A5D3-5F66774EF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2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0FBD8-8AE5-4BBB-9994-1BE0727A8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1DFFF3-9027-45AA-9741-F6E76934F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CA2DFA-FFA0-4C69-93E9-1A39FA215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3BEE07-DDDB-41AE-81E3-DC0BB4D7C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3724-626D-4810-9C81-91B8ACF77AAC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494A21-CEB0-4930-A90C-6CF09BA04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B3F20E-6D36-4404-8AD5-C0E4EC333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400-479D-4F7A-A5D3-5F66774EF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63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5AC66D-1514-4E46-9A5E-22C5A7BE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52B14E-5C1E-45CC-A184-15EAB72F9D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53B281-0154-4D96-8982-6FA1092F6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56E65C-0352-47BB-B650-BFF63A5F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3724-626D-4810-9C81-91B8ACF77AAC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2A7363-B8ED-460C-9E38-F8CF16A86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EFF9F3-0CDB-4E5B-B562-3199EE15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400-479D-4F7A-A5D3-5F66774EF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72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97797-7F60-42B3-8F58-322AA4AF4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368A24-25F5-45EE-88E6-8E02D5D2B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0A38DF-A6E0-476D-8DD2-743F818C2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C3724-626D-4810-9C81-91B8ACF77AAC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BC9055-0EC8-463E-A4F1-1F62CBD7E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B0CCB-C23F-40C4-81AE-7A4E39B03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3400-479D-4F7A-A5D3-5F66774EF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4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9FB041-E0D3-4B53-8EB3-F995843CE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C6B77E8-C23A-47A3-BFB2-28A8D6FCFA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259580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612" name="Group 300"/>
          <p:cNvGraphicFramePr>
            <a:graphicFrameLocks noGrp="1"/>
          </p:cNvGraphicFramePr>
          <p:nvPr>
            <p:ph/>
          </p:nvPr>
        </p:nvGraphicFramePr>
        <p:xfrm>
          <a:off x="407369" y="1340768"/>
          <a:ext cx="11327567" cy="4657534"/>
        </p:xfrm>
        <a:graphic>
          <a:graphicData uri="http://schemas.openxmlformats.org/drawingml/2006/table">
            <a:tbl>
              <a:tblPr/>
              <a:tblGrid>
                <a:gridCol w="1259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5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9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69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6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35995" marB="35995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35995" marB="3599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35995" marB="35995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Тема дебатов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35995" marB="3599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35995" marB="3599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35995" marB="35995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Актуальность темы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35995" marB="35995" anchor="ctr" horzOverflow="overflow">
                    <a:lnL cap="flat">
                      <a:noFill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Определение основных понятий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13" marB="45713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2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Аспект 1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Аспект 2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Аспект 3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54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1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1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1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34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Доказательство (объяснение, поддержка, факты, цитаты)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Доказательство (объяснение, поддержка, факты, цитаты)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Доказательство (объяснение, поддержка, факты, цитаты)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0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2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2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2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34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Доказательство (объяснение, поддержка, факты, цитаты)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Доказательство (объяснение, поддержка, факты, цитаты)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Доказательство (объяснение, поддержка, факты, цитаты)</a:t>
                      </a:r>
                    </a:p>
                  </a:txBody>
                  <a:tcPr marL="95975" marR="95975" marT="35995" marB="35995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25844" y="419181"/>
            <a:ext cx="111328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altLang="ru-RU" sz="4800" dirty="0">
                <a:solidFill>
                  <a:srgbClr val="008000"/>
                </a:solidFill>
                <a:latin typeface="Peace Sans" pitchFamily="50" charset="-52"/>
              </a:rPr>
              <a:t>Структура кейса «Утверждение»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221" name="Group 125"/>
          <p:cNvGraphicFramePr>
            <a:graphicFrameLocks noGrp="1"/>
          </p:cNvGraphicFramePr>
          <p:nvPr>
            <p:ph/>
          </p:nvPr>
        </p:nvGraphicFramePr>
        <p:xfrm>
          <a:off x="385058" y="1268761"/>
          <a:ext cx="11327567" cy="5252845"/>
        </p:xfrm>
        <a:graphic>
          <a:graphicData uri="http://schemas.openxmlformats.org/drawingml/2006/table">
            <a:tbl>
              <a:tblPr/>
              <a:tblGrid>
                <a:gridCol w="1259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5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9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69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36003" marB="36003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18002" marB="18002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18002" marB="18002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Тема дебатов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18002" marB="18002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24" marB="4572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36003" marB="3600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18002" marB="18002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Тезис отрицания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975" marR="95975" marT="36003" marB="36003" anchor="ctr" horzOverflow="overflow">
                    <a:lnL cap="flat">
                      <a:noFill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Принимает определения основных понятий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24" marB="45724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72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Рассматривает аспект 1 утверждающей стороны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Рассматривает аспект 2 утверждающей стороны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Рассматривает аспект 3 утверждающей стороны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3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Контраргумент 1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Контраргумент 1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Контраргумент 1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759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Доказательство (объяснение, поддержка, факты, цитаты)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Доказательство (объяснение, поддержка, факты, цитаты)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Доказательство (объяснение, поддержка, факты, цитаты)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83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Представляет кейс отрицающей стороны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1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Аспект 1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Аспект 2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Аспект 3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1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Приводит аргумент 1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Приводит аргумент 1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Приводит аргумент 1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759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Доказательство (объяснение, поддержка, факты, цитаты)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Доказательство (объяснение, поддержка, факты, цитаты)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Доказательство (объяснение, поддержка, факты, цитаты)</a:t>
                      </a:r>
                    </a:p>
                  </a:txBody>
                  <a:tcPr marL="95975" marR="95975" marT="18002" marB="18002" anchor="ctr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25844" y="419181"/>
            <a:ext cx="111328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altLang="ru-RU" sz="4800" dirty="0">
                <a:solidFill>
                  <a:srgbClr val="008000"/>
                </a:solidFill>
                <a:latin typeface="Peace Sans" pitchFamily="50" charset="-52"/>
              </a:rPr>
              <a:t>Структура кейса «Отрицание»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3445C95-12D1-4D0A-8D36-4E134B7C0D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17" t="26222" r="21500" b="13333"/>
          <a:stretch/>
        </p:blipFill>
        <p:spPr>
          <a:xfrm>
            <a:off x="1630692" y="568960"/>
            <a:ext cx="8930615" cy="5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10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FB2D2-C389-43AF-BA69-979100F2F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74AC06A-2587-407D-86FF-5DB9D5273E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96" y="271144"/>
            <a:ext cx="11547407" cy="6495416"/>
          </a:xfrm>
        </p:spPr>
      </p:pic>
    </p:spTree>
    <p:extLst>
      <p:ext uri="{BB962C8B-B14F-4D97-AF65-F5344CB8AC3E}">
        <p14:creationId xmlns:p14="http://schemas.microsoft.com/office/powerpoint/2010/main" val="335136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81586" y="175341"/>
            <a:ext cx="111328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altLang="ru-RU" sz="4800" dirty="0">
                <a:solidFill>
                  <a:schemeClr val="accent5">
                    <a:lumMod val="75000"/>
                  </a:schemeClr>
                </a:solidFill>
                <a:latin typeface="Peace Sans" pitchFamily="50" charset="-52"/>
              </a:rPr>
              <a:t>Схема выступления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767408" y="355600"/>
          <a:ext cx="11161240" cy="4475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767408" y="3600984"/>
          <a:ext cx="11161240" cy="2176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9"/>
          <p:cNvGraphicFramePr>
            <a:graphicFrameLocks noGrp="1"/>
          </p:cNvGraphicFramePr>
          <p:nvPr/>
        </p:nvGraphicFramePr>
        <p:xfrm>
          <a:off x="767409" y="2564904"/>
          <a:ext cx="10823005" cy="2444445"/>
        </p:xfrm>
        <a:graphic>
          <a:graphicData uri="http://schemas.openxmlformats.org/drawingml/2006/table">
            <a:tbl>
              <a:tblPr/>
              <a:tblGrid>
                <a:gridCol w="2756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6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3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РАУНД 1</a:t>
                      </a:r>
                    </a:p>
                  </a:txBody>
                  <a:tcPr marL="121888" marR="121888" marT="45725" marB="45725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Выступления по 5 (6) минут и уточняющие вопросы по 3 минуты</a:t>
                      </a:r>
                    </a:p>
                  </a:txBody>
                  <a:tcPr marL="121888" marR="121888" marT="45725" marB="45725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0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РАУНД 2</a:t>
                      </a:r>
                    </a:p>
                  </a:txBody>
                  <a:tcPr marL="121888" marR="121888" marT="45725" marB="45725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Свободные прения, предполагающие конструктивный спор с защищающимися и атакующими. 6 минут.</a:t>
                      </a:r>
                    </a:p>
                  </a:txBody>
                  <a:tcPr marL="121888" marR="121888" marT="45725" marB="45725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4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РАУНД 3</a:t>
                      </a:r>
                    </a:p>
                  </a:txBody>
                  <a:tcPr marL="121888" marR="121888" marT="45725" marB="45725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Заключительное слово по 5 минут</a:t>
                      </a:r>
                    </a:p>
                  </a:txBody>
                  <a:tcPr marL="121888" marR="121888" marT="45725" marB="45725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642949" y="480141"/>
            <a:ext cx="111328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altLang="ru-RU" sz="4800" dirty="0">
                <a:solidFill>
                  <a:schemeClr val="accent5">
                    <a:lumMod val="75000"/>
                  </a:schemeClr>
                </a:solidFill>
                <a:latin typeface="Peace Sans" pitchFamily="50" charset="-52"/>
              </a:rPr>
              <a:t>Раунды в игре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263353" y="1268761"/>
            <a:ext cx="1142279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>
                <a:solidFill>
                  <a:schemeClr val="tx2"/>
                </a:solidFill>
                <a:latin typeface="Peace Sans" pitchFamily="50" charset="-52"/>
              </a:rPr>
              <a:t>Ничьей в дебатах быть не может!</a:t>
            </a:r>
          </a:p>
        </p:txBody>
      </p:sp>
      <p:graphicFrame>
        <p:nvGraphicFramePr>
          <p:cNvPr id="23611" name="Group 59"/>
          <p:cNvGraphicFramePr>
            <a:graphicFrameLocks noGrp="1"/>
          </p:cNvGraphicFramePr>
          <p:nvPr/>
        </p:nvGraphicFramePr>
        <p:xfrm>
          <a:off x="315574" y="2153920"/>
          <a:ext cx="11560852" cy="34848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11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5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4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Аргументация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16" marB="45716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Поддержки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16" marB="45716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Структура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16" marB="45716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Способ 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16" marB="45716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7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-может ли спикер привести серьезные аргументы;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находит ли спикер недостатки или противоречия в аргументах оппонентов;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обеспечивает ли спикер столкновение мнений в игре;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Насколько глубоко спикер понимает тему;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Может ли спикер представить аргументы и доказательства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16" marB="45716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-поддержаны ли аргументы логическим ходом мысли и доказательствами;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-Доказывают ли поддержки аргумент;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-интерпретирует ли спикер поддержки или голословно приводит факты, цитаты, статистику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16" marB="45716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-обеспечивает ли структуру кейса команды;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-соответствует ли выступление спикера его роли в игре;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-следует ли спикер собственной структуре и структуре оппонентов;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-соблюдает ли регламент выступления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16" marB="45716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-как эффективно спикер проводит раунд перекрестных вопросов;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-не противоречит ли спикер своей команде;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-манера говорить (пользуется ли записями);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-легко ли понять речь спикера, убедительность и энергичность;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-насколько спикер корректен по отношению к оппонентам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16" marB="45716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25844" y="419181"/>
            <a:ext cx="111328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altLang="ru-RU" sz="4800" dirty="0">
                <a:solidFill>
                  <a:schemeClr val="accent5">
                    <a:lumMod val="75000"/>
                  </a:schemeClr>
                </a:solidFill>
                <a:latin typeface="Peace Sans" pitchFamily="50" charset="-52"/>
              </a:rPr>
              <a:t>Формат судейства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024" name="Group 72"/>
          <p:cNvGraphicFramePr>
            <a:graphicFrameLocks noGrp="1"/>
          </p:cNvGraphicFramePr>
          <p:nvPr>
            <p:ph/>
          </p:nvPr>
        </p:nvGraphicFramePr>
        <p:xfrm>
          <a:off x="551384" y="2060849"/>
          <a:ext cx="11041950" cy="344851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</a:t>
                      </a:r>
                    </a:p>
                  </a:txBody>
                  <a:tcPr marL="121888" marR="121888"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Формулируется всегда в форме утверждения</a:t>
                      </a:r>
                    </a:p>
                  </a:txBody>
                  <a:tcPr marL="121888" marR="121888" marT="45713" marB="45713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2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Регламент</a:t>
                      </a:r>
                    </a:p>
                  </a:txBody>
                  <a:tcPr marL="121888" marR="121888"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Правила, регулирующие порядок игры, продолжительность речей спикера, ответов на вопросы</a:t>
                      </a:r>
                    </a:p>
                  </a:txBody>
                  <a:tcPr marL="121888" marR="121888" marT="45713" marB="45713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8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Кейс </a:t>
                      </a:r>
                    </a:p>
                  </a:txBody>
                  <a:tcPr marL="121888" marR="121888"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доказательств, которую команда использует, чтобы обосновать свою позицию</a:t>
                      </a:r>
                    </a:p>
                  </a:txBody>
                  <a:tcPr marL="121888" marR="121888" marT="45713" marB="45713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7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Перекрестные вопросы</a:t>
                      </a:r>
                    </a:p>
                  </a:txBody>
                  <a:tcPr marL="121888" marR="121888"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Могут быть заданы только после выступления спикера</a:t>
                      </a:r>
                    </a:p>
                  </a:txBody>
                  <a:tcPr marL="121888" marR="121888" marT="45713" marB="45713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42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Судейские протоколы</a:t>
                      </a:r>
                    </a:p>
                  </a:txBody>
                  <a:tcPr marL="121888" marR="121888"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Заполняются после выслушивания аргументов обеих сторон, в них фиксируется решение о том, какой команде отдано предпочтение по результатам дебатов</a:t>
                      </a:r>
                    </a:p>
                  </a:txBody>
                  <a:tcPr marL="121888" marR="121888" marT="45713" marB="45713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25844" y="419180"/>
            <a:ext cx="1113288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altLang="ru-RU" sz="4800" dirty="0">
                <a:solidFill>
                  <a:schemeClr val="accent5">
                    <a:lumMod val="75000"/>
                  </a:schemeClr>
                </a:solidFill>
                <a:latin typeface="Peace Sans" pitchFamily="50" charset="-52"/>
              </a:rPr>
              <a:t>Элементы и понятия игровой технологии Дебатов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4" name="Group 32"/>
          <p:cNvGraphicFramePr>
            <a:graphicFrameLocks noGrp="1"/>
          </p:cNvGraphicFramePr>
          <p:nvPr>
            <p:ph/>
          </p:nvPr>
        </p:nvGraphicFramePr>
        <p:xfrm>
          <a:off x="1991544" y="1268760"/>
          <a:ext cx="9959748" cy="53285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Тезис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Актуальность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121888" marR="121888"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Мысль, истинность которой надо доказать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Насколько рассматриваемая тема злободневна и интересна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5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Аспект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121888" marR="121888"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Точка зрения, угол зрения под которым рассматривается тема (историческом, биологическом, образовательном, экономическом, психологическом, социальном аспектах и т.д.)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Аргументы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121888" marR="121888"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Истинные мысли, которыми пользуются при доказательстве тезиса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Доказательство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121888" marR="121888"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Способ познания, направленный на установление истинности какого-либо утверждения посредством приведения других утверждений, истинность которых уже доказана. Опровержение – это способ познания, направленный на установление ложности или недоказанности выдвинутого утверждения.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1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Истина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121888" marR="121888"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Это то, что понятно, открыто, не утаено от познающего человека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121888" marR="121888"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25844" y="419181"/>
            <a:ext cx="111328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altLang="ru-RU" sz="4800" dirty="0">
                <a:solidFill>
                  <a:srgbClr val="008000"/>
                </a:solidFill>
                <a:latin typeface="Peace Sans" pitchFamily="50" charset="-52"/>
              </a:rPr>
              <a:t>Кейс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589" y="-26988"/>
            <a:ext cx="121888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4800" dirty="0">
                <a:solidFill>
                  <a:srgbClr val="008000"/>
                </a:solidFill>
                <a:latin typeface="Peace Sans" pitchFamily="50" charset="-52"/>
              </a:rPr>
              <a:t>Пакет аргументов с точки зрения различных аспектов</a:t>
            </a:r>
          </a:p>
        </p:txBody>
      </p:sp>
      <p:graphicFrame>
        <p:nvGraphicFramePr>
          <p:cNvPr id="142549" name="Group 213"/>
          <p:cNvGraphicFramePr>
            <a:graphicFrameLocks noGrp="1"/>
          </p:cNvGraphicFramePr>
          <p:nvPr>
            <p:ph/>
          </p:nvPr>
        </p:nvGraphicFramePr>
        <p:xfrm>
          <a:off x="263353" y="1844824"/>
          <a:ext cx="11783165" cy="4495614"/>
        </p:xfrm>
        <a:graphic>
          <a:graphicData uri="http://schemas.openxmlformats.org/drawingml/2006/table">
            <a:tbl>
              <a:tblPr/>
              <a:tblGrid>
                <a:gridCol w="287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9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0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Аспект: психологический</a:t>
                      </a:r>
                    </a:p>
                  </a:txBody>
                  <a:tcPr marL="95975" marR="95975" marT="18002" marB="18002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Аспект: социальный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1</a:t>
                      </a:r>
                    </a:p>
                  </a:txBody>
                  <a:tcPr marL="95975" marR="95975" marT="18002" marB="18002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2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1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2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Влияние родителей на формирование личности ребенка</a:t>
                      </a:r>
                    </a:p>
                  </a:txBody>
                  <a:tcPr marL="95975" marR="95975" marT="18002" marB="18002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взрослые., не обладающие чувством гражданского достоинства , не могут развить его у детей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Общество провоцирует детскую преступность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Постоянная смена нравственных идеалов лишает родителей действенных инструментов в сфере воспитания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3</a:t>
                      </a:r>
                    </a:p>
                  </a:txBody>
                  <a:tcPr marL="95975" marR="95975" marT="18002" marB="18002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4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3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4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Человек достигает своей зрелости раньше совершеннолетия</a:t>
                      </a:r>
                    </a:p>
                  </a:txBody>
                  <a:tcPr marL="95975" marR="95975" marT="18002" marB="18002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Родительская ответственность делает малолетних преступников безнаказанными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Современное общество делает способы реализации нормальных потребностей преступными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Технический прогресс возводит преступление в ранг нормы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Аспект: биологический</a:t>
                      </a:r>
                    </a:p>
                  </a:txBody>
                  <a:tcPr marL="95975" marR="95975" marT="18002" marB="18002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Аспект: правовой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1</a:t>
                      </a:r>
                    </a:p>
                  </a:txBody>
                  <a:tcPr marL="95975" marR="95975" marT="18002" marB="18002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2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1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2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Склонность к преступлениям является врожденным пороком развития</a:t>
                      </a:r>
                    </a:p>
                  </a:txBody>
                  <a:tcPr marL="95975" marR="95975" marT="18002" marB="18002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Биологическая привязанность к родителям сравнительно мала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Родители не несут уголовную ответственность за преступления своего ребенка до 18 лет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Юридическая ответственность за многие преступления вступает в силу до 18 лет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3</a:t>
                      </a:r>
                    </a:p>
                  </a:txBody>
                  <a:tcPr marL="95975" marR="95975" marT="18002" marB="18002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4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3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Аргумент 4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2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Асоциальность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как врожденная патология лежит вне сферы влияния родителей</a:t>
                      </a:r>
                    </a:p>
                  </a:txBody>
                  <a:tcPr marL="95975" marR="95975" marT="18002" marB="18002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Самостоятельная ответственность малолетнего преступника является мощным воспитательным фактором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Родители, будучи зачастую жертвами своего ребенка, не могут одновременно являться ответчиками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Родители не могут противостоять асоциальной ситуации в обществе (секты, преступные группировки)</a:t>
                      </a:r>
                    </a:p>
                  </a:txBody>
                  <a:tcPr marL="95975" marR="95975" marT="18002" marB="18002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89" y="1397918"/>
            <a:ext cx="12188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dirty="0">
                <a:solidFill>
                  <a:srgbClr val="008000"/>
                </a:solidFill>
                <a:latin typeface="Peace Sans" pitchFamily="50" charset="-52"/>
              </a:rPr>
              <a:t>по теме: «Родители несут ответственность за преступления детей до 18 лет»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118" name="Group 118"/>
          <p:cNvGraphicFramePr>
            <a:graphicFrameLocks noGrp="1"/>
          </p:cNvGraphicFramePr>
          <p:nvPr/>
        </p:nvGraphicFramePr>
        <p:xfrm>
          <a:off x="335361" y="1052736"/>
          <a:ext cx="11615359" cy="4760254"/>
        </p:xfrm>
        <a:graphic>
          <a:graphicData uri="http://schemas.openxmlformats.org/drawingml/2006/table">
            <a:tbl>
              <a:tblPr/>
              <a:tblGrid>
                <a:gridCol w="5808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6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Пакет аргументов для утверждения</a:t>
                      </a:r>
                    </a:p>
                  </a:txBody>
                  <a:tcPr marL="121888" marR="121888" marT="45724" marB="45724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Пакет аргументов для отрицания</a:t>
                      </a:r>
                    </a:p>
                  </a:txBody>
                  <a:tcPr marL="121888" marR="121888" marT="45724" marB="45724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В городе есть больше, чем в деревне ресурсов для полноценного развития и реализации личности</a:t>
                      </a:r>
                    </a:p>
                  </a:txBody>
                  <a:tcPr marL="95975" marR="95975" marT="36003" marB="36003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В городе доступнее и негативные ресурсы, поэтому так высока в городе наркомания, проституция, пивомания</a:t>
                      </a:r>
                    </a:p>
                  </a:txBody>
                  <a:tcPr marL="95975" marR="95975" marT="36003" marB="36003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Множество культурно-образовательных учреждений и центров</a:t>
                      </a:r>
                    </a:p>
                  </a:txBody>
                  <a:tcPr marL="95975" marR="95975" marT="36003" marB="36003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Человек живет в гармонии с самим собой и природой. Достаточно времени для чтения и занятия ремеслами</a:t>
                      </a:r>
                    </a:p>
                  </a:txBody>
                  <a:tcPr marL="95975" marR="95975" marT="36003" marB="36003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Наличие специализированных оздоровительных учреждений</a:t>
                      </a:r>
                    </a:p>
                  </a:txBody>
                  <a:tcPr marL="95975" marR="95975" marT="36003" marB="36003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Городской ритм жизни создает проблемы со здоровьем, создает стрессовые ситуации и поправить свое здоровье люди едет в деревню. Все санатории и оздоровительные центры расположены в сельской местности</a:t>
                      </a:r>
                    </a:p>
                  </a:txBody>
                  <a:tcPr marL="95975" marR="95975" marT="36003" marB="36003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Город способствует созданию сети обширных деловых и личных связей</a:t>
                      </a:r>
                    </a:p>
                  </a:txBody>
                  <a:tcPr marL="95975" marR="95975" marT="36003" marB="36003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Выбор связей настолько велик, что на все (деловые, личные) связи не хватает времени, физических и психологических сил</a:t>
                      </a:r>
                    </a:p>
                  </a:txBody>
                  <a:tcPr marL="95975" marR="95975" marT="36003" marB="36003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Город позволяет реализовать себя в различных областях деятельности, а в деревне ограниченный выбор профессий, только сельскохозяйственные</a:t>
                      </a:r>
                    </a:p>
                  </a:txBody>
                  <a:tcPr marL="95975" marR="95975" marT="36003" marB="36003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Сколько великих людей дала именно деревня, в ней у человека закладываются привычки трудиться</a:t>
                      </a:r>
                    </a:p>
                  </a:txBody>
                  <a:tcPr marL="95975" marR="95975" marT="36003" marB="36003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Глобальный экологический кризис затронул и деревню</a:t>
                      </a:r>
                    </a:p>
                  </a:txBody>
                  <a:tcPr marL="95975" marR="95975" marT="36003" marB="36003" horzOverflow="overflow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Но не в такой степени как город, так как человек выезжает отдыхать все же за город. И промышленные отходы, бытовой мусор стали бичом города</a:t>
                      </a:r>
                    </a:p>
                  </a:txBody>
                  <a:tcPr marL="95975" marR="95975" marT="36003" marB="36003"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25844" y="188641"/>
            <a:ext cx="111328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altLang="ru-RU" sz="4800" dirty="0">
                <a:solidFill>
                  <a:srgbClr val="008000"/>
                </a:solidFill>
                <a:latin typeface="Peace Sans" pitchFamily="50" charset="-52"/>
              </a:rPr>
              <a:t>Пример: </a:t>
            </a:r>
            <a:r>
              <a:rPr lang="ru-RU" altLang="ru-RU" sz="2000" dirty="0">
                <a:solidFill>
                  <a:srgbClr val="008000"/>
                </a:solidFill>
                <a:latin typeface="Peace Sans" pitchFamily="50" charset="-52"/>
              </a:rPr>
              <a:t>Жить в большом городе лучше, чем в маленькой деревне</a:t>
            </a:r>
            <a:endParaRPr lang="ru-RU" altLang="ru-RU" sz="4800" dirty="0">
              <a:solidFill>
                <a:srgbClr val="008000"/>
              </a:solidFill>
              <a:latin typeface="Peace Sans" pitchFamily="50" charset="-5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1009</Words>
  <Application>Microsoft Office PowerPoint</Application>
  <PresentationFormat>Широкоэкранный</PresentationFormat>
  <Paragraphs>156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Peace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 Ивановна Искакова</dc:creator>
  <cp:lastModifiedBy>Ксения Ивановна Искакова</cp:lastModifiedBy>
  <cp:revision>2</cp:revision>
  <dcterms:created xsi:type="dcterms:W3CDTF">2022-04-21T07:48:05Z</dcterms:created>
  <dcterms:modified xsi:type="dcterms:W3CDTF">2022-04-21T08:01:17Z</dcterms:modified>
</cp:coreProperties>
</file>