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8" r:id="rId3"/>
    <p:sldId id="259" r:id="rId4"/>
    <p:sldId id="279" r:id="rId5"/>
    <p:sldId id="292" r:id="rId6"/>
    <p:sldId id="260" r:id="rId7"/>
    <p:sldId id="280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8" r:id="rId16"/>
    <p:sldId id="294" r:id="rId17"/>
    <p:sldId id="295" r:id="rId18"/>
    <p:sldId id="296" r:id="rId19"/>
    <p:sldId id="297" r:id="rId20"/>
    <p:sldId id="298" r:id="rId21"/>
    <p:sldId id="293" r:id="rId22"/>
    <p:sldId id="300" r:id="rId23"/>
    <p:sldId id="273" r:id="rId24"/>
    <p:sldId id="30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13"/>
    <p:restoredTop sz="93462"/>
  </p:normalViewPr>
  <p:slideViewPr>
    <p:cSldViewPr>
      <p:cViewPr varScale="1">
        <p:scale>
          <a:sx n="109" d="100"/>
          <a:sy n="109" d="100"/>
        </p:scale>
        <p:origin x="16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A3948-0AD6-2F4A-AB62-D2E24D2F1867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ADEEB-0376-F644-8D49-AFE767B25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91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ADEEB-0376-F644-8D49-AFE767B2517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45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2720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Событийность </a:t>
            </a:r>
            <a:r>
              <a:rPr lang="mr-IN" b="1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новый тренд или  источник развития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4357694"/>
            <a:ext cx="5229192" cy="1357298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Ковалева Марина Юрьевна</a:t>
            </a:r>
            <a:r>
              <a:rPr lang="ru-RU" smtClean="0"/>
              <a:t>, психолог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Что определяет событие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Вызов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Мы опираемся на: 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Детский интерес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Увлечения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Общение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Шалости (пытливые мозги)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Их кумиров (которые могут говорить с ними о чем-то важном)</a:t>
            </a:r>
          </a:p>
        </p:txBody>
      </p:sp>
    </p:spTree>
    <p:extLst>
      <p:ext uri="{BB962C8B-B14F-4D97-AF65-F5344CB8AC3E}">
        <p14:creationId xmlns:p14="http://schemas.microsoft.com/office/powerpoint/2010/main" val="654655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Что определяет событие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Вызов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Из зоны комфорта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Изменяет среду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Ищет способы обустройства среды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Действует по своей воле, исходя из собственного замысла, индивидуального интереса, инициативы.</a:t>
            </a:r>
          </a:p>
        </p:txBody>
      </p:sp>
    </p:spTree>
    <p:extLst>
      <p:ext uri="{BB962C8B-B14F-4D97-AF65-F5344CB8AC3E}">
        <p14:creationId xmlns:p14="http://schemas.microsoft.com/office/powerpoint/2010/main" val="1856084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Вызов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56580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 вида разрыва</a:t>
            </a:r>
          </a:p>
          <a:p>
            <a:pPr marL="0" indent="0" algn="ctr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924944"/>
            <a:ext cx="21031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Интеллектуальный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 трудная задача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69568" y="2924944"/>
            <a:ext cx="28767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Разрыв идентичности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Смена ролевой позиции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(я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профи, я обучаю;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меня обучает малыш)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843808" y="2636912"/>
            <a:ext cx="432048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05264" y="2708920"/>
            <a:ext cx="878904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8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Как строим вызов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задача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рудное дело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нтересный человек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отенциально-эффективное место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067944" y="4581128"/>
            <a:ext cx="288032" cy="864097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55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Появляются новые маркеры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еальность события, а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понарошечность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мероприятия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оявление взрослого (значимого, который может бросить вызов)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азновозрастная детско-взрослая событийная общность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амостоятельный свободный ответ на вызов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потенциально-эффективное место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оздание ситуации, исход которой сложно прогнозировать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аличие мест для презентации результатов события и рефлексия</a:t>
            </a:r>
          </a:p>
        </p:txBody>
      </p:sp>
    </p:spTree>
    <p:extLst>
      <p:ext uri="{BB962C8B-B14F-4D97-AF65-F5344CB8AC3E}">
        <p14:creationId xmlns:p14="http://schemas.microsoft.com/office/powerpoint/2010/main" val="255114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928670"/>
            <a:ext cx="8262660" cy="1780250"/>
          </a:xfrm>
        </p:spPr>
        <p:txBody>
          <a:bodyPr>
            <a:normAutofit fontScale="90000"/>
          </a:bodyPr>
          <a:lstStyle/>
          <a:p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еальность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события, а не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понарошечность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мероприятия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Появление взрослого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0400" y="1844824"/>
            <a:ext cx="7185992" cy="33021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оявление взрослого (значимого, который может бросить вызов)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Задача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которую Вам было бы любопытно решить.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Трудное дело -  которое для вас трудно и выводит Вас из зоны комфорта.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Интересный человек, который может длительное время поработать над профессиональной задачей</a:t>
            </a:r>
          </a:p>
        </p:txBody>
      </p:sp>
    </p:spTree>
    <p:extLst>
      <p:ext uri="{BB962C8B-B14F-4D97-AF65-F5344CB8AC3E}">
        <p14:creationId xmlns:p14="http://schemas.microsoft.com/office/powerpoint/2010/main" val="1369453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Разновозрастная детско-взрослая событийная общность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Единый интерес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Совместная деятельность и социальное поведение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Общение, переживание друг за друга, эмоциональное единство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Культурная связь, общая система ценностей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Неформальный, открытый стиль общения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Осознание своего мира через сравнение его с миром другого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364847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Самостоятельный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свободный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ответ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 вызов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Я имею право откликнуться </a:t>
            </a:r>
            <a:r>
              <a:rPr lang="ru-RU" smtClean="0">
                <a:solidFill>
                  <a:schemeClr val="tx2">
                    <a:lumMod val="75000"/>
                  </a:schemeClr>
                </a:solidFill>
              </a:rPr>
              <a:t>на вызов и быть с вами,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 могу и не откликнуться. В этом отличие от мероприятия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мероприятие все идем дружной толпой, чтобы быть занятым.</a:t>
            </a:r>
          </a:p>
        </p:txBody>
      </p:sp>
    </p:spTree>
    <p:extLst>
      <p:ext uri="{BB962C8B-B14F-4D97-AF65-F5344CB8AC3E}">
        <p14:creationId xmlns:p14="http://schemas.microsoft.com/office/powerpoint/2010/main" val="1745304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Потенциально-эффективное </a:t>
            </a:r>
            <a:br>
              <a:rPr lang="ru-RU" b="1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место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Рождение идеи в реальных условиях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Хорошо бы подальше от дома.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Лучше, если я тащу тяжелый рюкзак, чем я представляю как мне трудно, когда я набил этот рюкзак всякой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неполезностью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и тащу его)</a:t>
            </a:r>
          </a:p>
        </p:txBody>
      </p:sp>
    </p:spTree>
    <p:extLst>
      <p:ext uri="{BB962C8B-B14F-4D97-AF65-F5344CB8AC3E}">
        <p14:creationId xmlns:p14="http://schemas.microsoft.com/office/powerpoint/2010/main" val="71929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/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Проблематизация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071678"/>
            <a:ext cx="6572296" cy="330153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Мир ускоряется, не определен, не прогнозируем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Знания лежат на поверхности. Роль школы и учителя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Где ребенок познает смыслы, может сделать открытие? Где его личная воля получает соприкосновение с миром?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Как помочь ребенку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появить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 новую идею, новый для него смысл? Мы не можем передать опыт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86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Создание ситуации, исход </a:t>
            </a:r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которой </a:t>
            </a: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сложно прогнозировать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Это как в жизни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Общий ход взаимодействия разворачивается по замыслу, но развивается стихийно, потому что есть воля каждого участника события. Не может развиваться в жестко заданных обязательных формах проживания, можно задать вариативность.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1044309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Наличие мест для презентации результатов события и рефлексия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Наличие мест для презентации результатов события: как продукта, так и смыслов (могут быть фотоэтюды, видеоролики, выставки своего смысла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все это позволяет понять, что осмыслил ребенок в событие, случилось ли событие для него).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Рефлексия позволяет ребенку осознать нового себя, проговорить собственные успехи и дефициты (соответствие и разрывы между мной реальным и мной идеальным)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Ставить задачи на собственное продвижение, искать ресурсы для этого</a:t>
            </a:r>
          </a:p>
        </p:txBody>
      </p:sp>
    </p:spTree>
    <p:extLst>
      <p:ext uri="{BB962C8B-B14F-4D97-AF65-F5344CB8AC3E}">
        <p14:creationId xmlns:p14="http://schemas.microsoft.com/office/powerpoint/2010/main" val="989958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Событие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071678"/>
            <a:ext cx="6572296" cy="3301538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э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то «встряска» на фоне ритмичного образовательного процесса. Если постоянно трясти, то не осядет картинка, не успеет построиться 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рассмотреться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 может быть каждый день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47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14414" y="1000108"/>
            <a:ext cx="6858048" cy="45005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Дуга 4"/>
          <p:cNvSpPr/>
          <p:nvPr/>
        </p:nvSpPr>
        <p:spPr>
          <a:xfrm>
            <a:off x="1214414" y="3214686"/>
            <a:ext cx="6858048" cy="285752"/>
          </a:xfrm>
          <a:prstGeom prst="arc">
            <a:avLst>
              <a:gd name="adj1" fmla="val 108138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85852" y="3357562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ресурсность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3286124"/>
            <a:ext cx="1250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атмосфера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3286124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коммуникация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388" y="3643314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включенность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82" y="4000504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S-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ть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2" y="4357694"/>
            <a:ext cx="178863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sit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выбора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(когда даю выбирать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– наделяю властью, 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а власть налагает 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ответственность)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4079" y="4500570"/>
            <a:ext cx="27951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Ответственность за результат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(место,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где она наступает)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3306" y="4714884"/>
            <a:ext cx="659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цель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2159" y="5012071"/>
            <a:ext cx="1384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инициатива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6" name="Прямая со стрелкой 15"/>
          <p:cNvCxnSpPr>
            <a:stCxn id="10" idx="1"/>
            <a:endCxn id="11" idx="0"/>
          </p:cNvCxnSpPr>
          <p:nvPr/>
        </p:nvCxnSpPr>
        <p:spPr>
          <a:xfrm rot="10800000" flipV="1">
            <a:off x="2537358" y="4185170"/>
            <a:ext cx="1248824" cy="172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" idx="2"/>
            <a:endCxn id="13" idx="0"/>
          </p:cNvCxnSpPr>
          <p:nvPr/>
        </p:nvCxnSpPr>
        <p:spPr>
          <a:xfrm rot="5400000">
            <a:off x="3849147" y="4493957"/>
            <a:ext cx="345048" cy="96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2"/>
            <a:endCxn id="14" idx="0"/>
          </p:cNvCxnSpPr>
          <p:nvPr/>
        </p:nvCxnSpPr>
        <p:spPr>
          <a:xfrm>
            <a:off x="4070074" y="4369836"/>
            <a:ext cx="924358" cy="642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0" idx="3"/>
            <a:endCxn id="12" idx="0"/>
          </p:cNvCxnSpPr>
          <p:nvPr/>
        </p:nvCxnSpPr>
        <p:spPr>
          <a:xfrm>
            <a:off x="4353966" y="4185170"/>
            <a:ext cx="2417708" cy="31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1500166" y="2071678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285984" y="2500306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714612" y="1928802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786182" y="2357430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000628" y="2285992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786446" y="2714620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215074" y="2143116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7286644" y="2571744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214678" y="1357298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000496" y="1785926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429124" y="1214422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500694" y="1643050"/>
            <a:ext cx="500066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161724" y="1103876"/>
            <a:ext cx="1511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solidFill>
                  <a:schemeClr val="tx2">
                    <a:lumMod val="75000"/>
                  </a:schemeClr>
                </a:solidFill>
              </a:rPr>
              <a:t>Событийное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пространство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Риски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43051"/>
            <a:ext cx="7459762" cy="380217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</a:rPr>
              <a:t>Не-Управляемость события (готовый взрослый)</a:t>
            </a:r>
            <a:endParaRPr lang="ru-RU" sz="26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</a:rPr>
              <a:t>Социально-зависимое поведение</a:t>
            </a:r>
            <a:endParaRPr lang="ru-RU" sz="2600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ru-RU" sz="2600" dirty="0" err="1" smtClean="0">
                <a:solidFill>
                  <a:schemeClr val="tx2">
                    <a:lumMod val="75000"/>
                  </a:schemeClr>
                </a:solidFill>
              </a:rPr>
              <a:t>Ресурсность</a:t>
            </a:r>
            <a:endParaRPr lang="ru-RU" sz="2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mr-IN" sz="2600" dirty="0" smtClean="0">
                <a:solidFill>
                  <a:schemeClr val="tx2">
                    <a:lumMod val="75000"/>
                  </a:schemeClr>
                </a:solidFill>
              </a:rPr>
              <a:t>…</a:t>
            </a:r>
            <a:endParaRPr lang="ru-RU" sz="2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Событийность как проживание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214414" y="2071678"/>
            <a:ext cx="6572296" cy="3301538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образовании должны быть что-то, что позволяет ребенку являть,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появлять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 самому смыслы, идеи о мире, которые простым «называнием сделать нельзя»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Событийность как проживание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6743102" cy="3672408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Событие (психологическое)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значимое жизненное изменение, где значимость определяется включением его в причинно-следственные связи: реализованные, актуальные, потенциальные. Событие как часть целостного жизненного пути, создают понимание того, что я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автор своей жизни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настоящей и будущей.</a:t>
            </a:r>
          </a:p>
          <a:p>
            <a:pPr lvl="0"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Образовательное событие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специальная форма организации и реализации образовательной деятельности, выстроенная как интенсивная встреча реальной и идеальной формы.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Б.Д.Эльконин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8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Событийность как проживание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6743102" cy="3672408"/>
          </a:xfrm>
        </p:spPr>
        <p:txBody>
          <a:bodyPr>
            <a:normAutofit/>
          </a:bodyPr>
          <a:lstStyle/>
          <a:p>
            <a:pPr lvl="0"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Событие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совместное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проживание появления (</a:t>
            </a:r>
            <a:r>
              <a:rPr lang="ru-RU" dirty="0" smtClean="0">
                <a:solidFill>
                  <a:srgbClr val="FF0000"/>
                </a:solidFill>
              </a:rPr>
              <a:t>явления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 новой </a:t>
            </a:r>
            <a:r>
              <a:rPr lang="ru-RU" dirty="0" smtClean="0">
                <a:solidFill>
                  <a:srgbClr val="FF0000"/>
                </a:solidFill>
              </a:rPr>
              <a:t>идеи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0"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 получение знания, а рождение идеи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18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Что определяет событие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Идея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Попадая в событийный формат ребенок начинает осознавать новую идею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2+2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это не идея, это факт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? Как наука помогает понять мир человеческих отношений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? Возраст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преимущество или недостаток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? Можно ли сложить картину мира без науки, если да, то какой?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Просто называнием эти идеи «не зайдут». Тогда как?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Что определяет событие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Вызов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э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то точка удивления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точке не только удивление, но и ???, очерчивающие зону интересов ребенка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Форма организации лежит в области интересов ребенка, а вызов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лежит в ЗБР</a:t>
            </a:r>
          </a:p>
        </p:txBody>
      </p:sp>
    </p:spTree>
    <p:extLst>
      <p:ext uri="{BB962C8B-B14F-4D97-AF65-F5344CB8AC3E}">
        <p14:creationId xmlns:p14="http://schemas.microsoft.com/office/powerpoint/2010/main" val="205673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28670"/>
            <a:ext cx="7542580" cy="1143000"/>
          </a:xfrm>
        </p:spPr>
        <p:txBody>
          <a:bodyPr/>
          <a:lstStyle/>
          <a:p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Возрастные новообразования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Старшая школа (новообразование)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ичностное и профессиональное самоопределение, т.е. сформированное мировоззрение, обретение личностной идентичности, готовность и способность к саморазвитию, самовоспитанию и самообразованию на протяжении всей жизни, самостоятельное и независимое определение жизненных целей и выбор будущей профессии</a:t>
            </a:r>
          </a:p>
        </p:txBody>
      </p:sp>
    </p:spTree>
    <p:extLst>
      <p:ext uri="{BB962C8B-B14F-4D97-AF65-F5344CB8AC3E}">
        <p14:creationId xmlns:p14="http://schemas.microsoft.com/office/powerpoint/2010/main" val="96917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Что определяет событие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3117"/>
            <a:ext cx="7185992" cy="3302108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Вызов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э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то точка удивления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точке не только удивление, но и ???, очерчивающие зону интересов ребенка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Форма организации лежит в области интересов ребенка, а вызов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лежит в ЗБР</a:t>
            </a:r>
          </a:p>
        </p:txBody>
      </p:sp>
    </p:spTree>
    <p:extLst>
      <p:ext uri="{BB962C8B-B14F-4D97-AF65-F5344CB8AC3E}">
        <p14:creationId xmlns:p14="http://schemas.microsoft.com/office/powerpoint/2010/main" val="17565367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876</Words>
  <Application>Microsoft Macintosh PowerPoint</Application>
  <PresentationFormat>Экран (4:3)</PresentationFormat>
  <Paragraphs>122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Mangal</vt:lpstr>
      <vt:lpstr>Тема Office</vt:lpstr>
      <vt:lpstr>Событийность – новый тренд или  источник развития.</vt:lpstr>
      <vt:lpstr>Проблематизация</vt:lpstr>
      <vt:lpstr>Событийность как проживание</vt:lpstr>
      <vt:lpstr>Событийность как проживание</vt:lpstr>
      <vt:lpstr>Событийность как проживание</vt:lpstr>
      <vt:lpstr>Что определяет событие</vt:lpstr>
      <vt:lpstr>Что определяет событие</vt:lpstr>
      <vt:lpstr>Возрастные новообразования</vt:lpstr>
      <vt:lpstr>Что определяет событие</vt:lpstr>
      <vt:lpstr>Что определяет событие</vt:lpstr>
      <vt:lpstr>Что определяет событие</vt:lpstr>
      <vt:lpstr>Вызов</vt:lpstr>
      <vt:lpstr>Как строим вызов</vt:lpstr>
      <vt:lpstr>Появляются новые маркеры</vt:lpstr>
      <vt:lpstr>Реальность события, а не понарошечность мероприятия </vt:lpstr>
      <vt:lpstr>Появление взрослого</vt:lpstr>
      <vt:lpstr>Разновозрастная детско-взрослая событийная общность</vt:lpstr>
      <vt:lpstr>Самостоятельный свободный  ответ на вызов</vt:lpstr>
      <vt:lpstr>Потенциально-эффективное  место</vt:lpstr>
      <vt:lpstr>Создание ситуации, исход  которой сложно прогнозировать</vt:lpstr>
      <vt:lpstr>Наличие мест для презентации результатов события и рефлексия</vt:lpstr>
      <vt:lpstr>Событие</vt:lpstr>
      <vt:lpstr>Презентация PowerPoint</vt:lpstr>
      <vt:lpstr>Риски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Marina Kovaleva</cp:lastModifiedBy>
  <cp:revision>73</cp:revision>
  <cp:lastPrinted>2018-11-26T03:48:57Z</cp:lastPrinted>
  <dcterms:created xsi:type="dcterms:W3CDTF">2016-02-29T13:44:45Z</dcterms:created>
  <dcterms:modified xsi:type="dcterms:W3CDTF">2024-10-26T10:03:57Z</dcterms:modified>
</cp:coreProperties>
</file>